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259" r:id="rId3"/>
    <p:sldId id="261" r:id="rId4"/>
    <p:sldId id="293" r:id="rId5"/>
    <p:sldId id="294" r:id="rId6"/>
    <p:sldId id="295" r:id="rId7"/>
    <p:sldId id="291" r:id="rId8"/>
    <p:sldId id="260" r:id="rId9"/>
    <p:sldId id="296" r:id="rId10"/>
    <p:sldId id="262" r:id="rId11"/>
    <p:sldId id="263" r:id="rId12"/>
    <p:sldId id="265" r:id="rId13"/>
    <p:sldId id="298" r:id="rId14"/>
    <p:sldId id="266" r:id="rId15"/>
    <p:sldId id="297" r:id="rId16"/>
    <p:sldId id="264" r:id="rId17"/>
    <p:sldId id="267" r:id="rId18"/>
    <p:sldId id="299" r:id="rId19"/>
    <p:sldId id="300" r:id="rId20"/>
    <p:sldId id="303" r:id="rId21"/>
    <p:sldId id="301" r:id="rId22"/>
    <p:sldId id="302" r:id="rId23"/>
    <p:sldId id="292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74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8529" autoAdjust="0"/>
  </p:normalViewPr>
  <p:slideViewPr>
    <p:cSldViewPr snapToGrid="0">
      <p:cViewPr varScale="1">
        <p:scale>
          <a:sx n="65" d="100"/>
          <a:sy n="65" d="100"/>
        </p:scale>
        <p:origin x="-153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414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84910-F538-46C1-A7F5-873ECEDFEF4D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B0838-9420-4421-AA5E-7BF02A1DC2C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6773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341B9-88AE-40B4-BB65-C927B5639385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3A27E-BDB4-41B9-AA04-EA30BC637F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63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1948</a:t>
            </a:r>
          </a:p>
          <a:p>
            <a:endParaRPr lang="es-CO" dirty="0" smtClean="0"/>
          </a:p>
          <a:p>
            <a:r>
              <a:rPr lang="es-CO" dirty="0" err="1" smtClean="0"/>
              <a:t>QS</a:t>
            </a:r>
            <a:r>
              <a:rPr lang="es-CO" dirty="0" smtClean="0"/>
              <a:t> Ranking 2018</a:t>
            </a:r>
          </a:p>
          <a:p>
            <a:r>
              <a:rPr lang="es-CO" dirty="0" smtClean="0"/>
              <a:t>Pontificia</a:t>
            </a:r>
            <a:r>
              <a:rPr lang="es-CO" baseline="0" dirty="0" smtClean="0"/>
              <a:t> Universidad Católica de Chile</a:t>
            </a:r>
          </a:p>
          <a:p>
            <a:r>
              <a:rPr lang="es-CO" baseline="0" dirty="0" smtClean="0"/>
              <a:t>Universidad de los Andes</a:t>
            </a:r>
          </a:p>
          <a:p>
            <a:r>
              <a:rPr lang="es-CO" baseline="0" dirty="0" smtClean="0"/>
              <a:t>Universidad de Sao Paulo</a:t>
            </a:r>
          </a:p>
          <a:p>
            <a:r>
              <a:rPr lang="es-CO" baseline="0" dirty="0" smtClean="0"/>
              <a:t>Fundación Getulio Vargas</a:t>
            </a:r>
          </a:p>
          <a:p>
            <a:r>
              <a:rPr lang="es-CO" baseline="0" dirty="0" smtClean="0"/>
              <a:t>Universidad Nacional Autónoma de México </a:t>
            </a:r>
            <a:endParaRPr lang="es-CO" dirty="0" smtClean="0"/>
          </a:p>
          <a:p>
            <a:endParaRPr lang="es-CO" dirty="0" smtClean="0"/>
          </a:p>
          <a:p>
            <a:r>
              <a:rPr lang="es-CO" dirty="0" err="1" smtClean="0"/>
              <a:t>Repec</a:t>
            </a:r>
            <a:r>
              <a:rPr lang="es-CO" dirty="0" smtClean="0"/>
              <a:t> 2018</a:t>
            </a:r>
          </a:p>
          <a:p>
            <a:r>
              <a:rPr lang="es-CO" dirty="0" smtClean="0"/>
              <a:t>Universidad de Chile</a:t>
            </a:r>
          </a:p>
          <a:p>
            <a:r>
              <a:rPr lang="es-CO" dirty="0" err="1" smtClean="0"/>
              <a:t>PUC</a:t>
            </a:r>
            <a:r>
              <a:rPr lang="es-CO" baseline="0" dirty="0" smtClean="0"/>
              <a:t> Chile</a:t>
            </a:r>
          </a:p>
          <a:p>
            <a:r>
              <a:rPr lang="es-CO" baseline="0" dirty="0" smtClean="0"/>
              <a:t>Getulio Vargas</a:t>
            </a:r>
          </a:p>
          <a:p>
            <a:r>
              <a:rPr lang="es-CO" baseline="0" dirty="0" err="1" smtClean="0"/>
              <a:t>Uniandes</a:t>
            </a:r>
            <a:r>
              <a:rPr lang="es-CO" baseline="0" dirty="0" smtClean="0"/>
              <a:t>.</a:t>
            </a:r>
            <a:endParaRPr lang="es-CO" dirty="0" smtClean="0"/>
          </a:p>
          <a:p>
            <a:endParaRPr lang="es-CO" dirty="0" smtClean="0"/>
          </a:p>
          <a:p>
            <a:r>
              <a:rPr lang="es-CO" dirty="0" err="1" smtClean="0"/>
              <a:t>Professionalizing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education</a:t>
            </a:r>
            <a:endParaRPr lang="es-CO" baseline="0" dirty="0" smtClean="0"/>
          </a:p>
          <a:p>
            <a:r>
              <a:rPr lang="es-CO" baseline="0" dirty="0" err="1" smtClean="0"/>
              <a:t>Answers</a:t>
            </a:r>
            <a:r>
              <a:rPr lang="es-CO" baseline="0" dirty="0" smtClean="0"/>
              <a:t> of </a:t>
            </a:r>
            <a:r>
              <a:rPr lang="es-CO" dirty="0" smtClean="0"/>
              <a:t>2176 </a:t>
            </a:r>
            <a:r>
              <a:rPr lang="es-CO" dirty="0" err="1" smtClean="0"/>
              <a:t>individuals</a:t>
            </a:r>
            <a:r>
              <a:rPr lang="es-CO" dirty="0" smtClean="0"/>
              <a:t> in 2016. </a:t>
            </a:r>
          </a:p>
          <a:p>
            <a:r>
              <a:rPr lang="es-CO" dirty="0" err="1" smtClean="0"/>
              <a:t>Demand</a:t>
            </a:r>
            <a:r>
              <a:rPr lang="es-CO" dirty="0" smtClean="0"/>
              <a:t> </a:t>
            </a:r>
            <a:r>
              <a:rPr lang="es-CO" dirty="0" err="1" smtClean="0"/>
              <a:t>for</a:t>
            </a:r>
            <a:r>
              <a:rPr lang="es-CO" dirty="0" smtClean="0"/>
              <a:t> </a:t>
            </a:r>
            <a:r>
              <a:rPr lang="es-CO" dirty="0" err="1" smtClean="0"/>
              <a:t>professional</a:t>
            </a:r>
            <a:r>
              <a:rPr lang="es-CO" dirty="0" smtClean="0"/>
              <a:t> </a:t>
            </a:r>
            <a:r>
              <a:rPr lang="es-CO" dirty="0" err="1" smtClean="0"/>
              <a:t>economists</a:t>
            </a:r>
            <a:r>
              <a:rPr lang="es-CO" dirty="0" smtClean="0"/>
              <a:t> </a:t>
            </a:r>
            <a:r>
              <a:rPr lang="es-CO" dirty="0" err="1" smtClean="0"/>
              <a:t>since</a:t>
            </a:r>
            <a:r>
              <a:rPr lang="es-CO" dirty="0" smtClean="0"/>
              <a:t> 1948 </a:t>
            </a:r>
            <a:r>
              <a:rPr lang="es-CO" dirty="0" err="1" smtClean="0"/>
              <a:t>associated</a:t>
            </a:r>
            <a:r>
              <a:rPr lang="es-CO" dirty="0" smtClean="0"/>
              <a:t> </a:t>
            </a:r>
            <a:r>
              <a:rPr lang="es-CO" dirty="0" err="1" smtClean="0"/>
              <a:t>with</a:t>
            </a:r>
            <a:r>
              <a:rPr lang="es-CO" dirty="0" smtClean="0"/>
              <a:t> </a:t>
            </a:r>
            <a:r>
              <a:rPr lang="es-CO" dirty="0" err="1" smtClean="0"/>
              <a:t>development</a:t>
            </a:r>
            <a:r>
              <a:rPr lang="es-CO" dirty="0" smtClean="0"/>
              <a:t> </a:t>
            </a:r>
            <a:r>
              <a:rPr lang="es-CO" dirty="0" err="1" smtClean="0"/>
              <a:t>policies</a:t>
            </a:r>
            <a:r>
              <a:rPr lang="es-CO" dirty="0" smtClean="0"/>
              <a:t>. </a:t>
            </a:r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0843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proficiencies: 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aptitudes 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 thinking 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ability to understand and use mathematics as a language.</a:t>
            </a:r>
          </a:p>
          <a:p>
            <a:pPr lv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Sets, matrixes, functions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algorithms. 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8521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DE1:</a:t>
            </a:r>
          </a:p>
          <a:p>
            <a:r>
              <a:rPr lang="es-CO" dirty="0" err="1" smtClean="0"/>
              <a:t>Moments</a:t>
            </a:r>
            <a:r>
              <a:rPr lang="es-CO" dirty="0" smtClean="0"/>
              <a:t>:</a:t>
            </a:r>
          </a:p>
          <a:p>
            <a:r>
              <a:rPr lang="es-CO" dirty="0" err="1" smtClean="0"/>
              <a:t>What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makes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us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economists</a:t>
            </a:r>
            <a:r>
              <a:rPr lang="es-CO" baseline="0" dirty="0" smtClean="0"/>
              <a:t>? </a:t>
            </a:r>
            <a:r>
              <a:rPr lang="es-CO" baseline="0" dirty="0" err="1" smtClean="0"/>
              <a:t>Thinking</a:t>
            </a:r>
            <a:r>
              <a:rPr lang="es-CO" baseline="0" dirty="0" smtClean="0"/>
              <a:t> </a:t>
            </a:r>
            <a:r>
              <a:rPr lang="es-CO" baseline="0" dirty="0" err="1" smtClean="0"/>
              <a:t>like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an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economist</a:t>
            </a:r>
            <a:r>
              <a:rPr lang="es-CO" baseline="0" dirty="0" smtClean="0"/>
              <a:t> – </a:t>
            </a:r>
            <a:r>
              <a:rPr lang="es-CO" baseline="0" dirty="0" err="1" smtClean="0"/>
              <a:t>method</a:t>
            </a:r>
            <a:r>
              <a:rPr lang="es-CO" baseline="0" dirty="0" smtClean="0"/>
              <a:t>. </a:t>
            </a:r>
          </a:p>
          <a:p>
            <a:r>
              <a:rPr lang="es-CO" baseline="0" dirty="0" err="1" smtClean="0"/>
              <a:t>What</a:t>
            </a:r>
            <a:r>
              <a:rPr lang="es-CO" baseline="0" dirty="0" smtClean="0"/>
              <a:t> do </a:t>
            </a:r>
            <a:r>
              <a:rPr lang="es-CO" baseline="0" dirty="0" err="1" smtClean="0"/>
              <a:t>economists</a:t>
            </a:r>
            <a:r>
              <a:rPr lang="es-CO" baseline="0" dirty="0" smtClean="0"/>
              <a:t> do? Professional </a:t>
            </a:r>
            <a:r>
              <a:rPr lang="es-CO" baseline="0" dirty="0" err="1" smtClean="0"/>
              <a:t>profiles</a:t>
            </a:r>
            <a:r>
              <a:rPr lang="es-CO" baseline="0" dirty="0" smtClean="0"/>
              <a:t>.</a:t>
            </a:r>
          </a:p>
          <a:p>
            <a:r>
              <a:rPr lang="es-CO" baseline="0" dirty="0" err="1" smtClean="0"/>
              <a:t>Choose</a:t>
            </a:r>
            <a:r>
              <a:rPr lang="es-CO" baseline="0" dirty="0" smtClean="0"/>
              <a:t> a </a:t>
            </a:r>
            <a:r>
              <a:rPr lang="es-CO" baseline="0" dirty="0" err="1" smtClean="0"/>
              <a:t>topic</a:t>
            </a:r>
            <a:r>
              <a:rPr lang="es-CO" baseline="0" dirty="0" smtClean="0"/>
              <a:t>: </a:t>
            </a:r>
            <a:r>
              <a:rPr lang="es-CO" baseline="0" dirty="0" err="1" smtClean="0"/>
              <a:t>question</a:t>
            </a:r>
            <a:r>
              <a:rPr lang="es-CO" baseline="0" dirty="0" smtClean="0"/>
              <a:t>, </a:t>
            </a:r>
            <a:r>
              <a:rPr lang="es-CO" baseline="0" dirty="0" err="1" smtClean="0"/>
              <a:t>problem</a:t>
            </a:r>
            <a:r>
              <a:rPr lang="es-CO" baseline="0" dirty="0" smtClean="0"/>
              <a:t>, </a:t>
            </a:r>
            <a:r>
              <a:rPr lang="es-CO" baseline="0" dirty="0" err="1" smtClean="0"/>
              <a:t>challenge</a:t>
            </a:r>
            <a:r>
              <a:rPr lang="es-CO" baseline="0" dirty="0" smtClean="0"/>
              <a:t>. </a:t>
            </a:r>
          </a:p>
          <a:p>
            <a:r>
              <a:rPr lang="es-CO" dirty="0" err="1" smtClean="0"/>
              <a:t>Assessing</a:t>
            </a:r>
            <a:r>
              <a:rPr lang="es-CO" dirty="0" smtClean="0"/>
              <a:t>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QPC</a:t>
            </a:r>
            <a:endParaRPr lang="es-CO" dirty="0" smtClean="0"/>
          </a:p>
          <a:p>
            <a:r>
              <a:rPr lang="es-CO" dirty="0" err="1" smtClean="0"/>
              <a:t>Solving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QPC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4717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 smtClean="0"/>
              <a:t>Around</a:t>
            </a:r>
            <a:r>
              <a:rPr lang="es-CO" dirty="0" smtClean="0"/>
              <a:t> 850 </a:t>
            </a:r>
            <a:r>
              <a:rPr lang="es-CO" dirty="0" err="1" smtClean="0"/>
              <a:t>students</a:t>
            </a:r>
            <a:r>
              <a:rPr lang="es-CO" baseline="0" dirty="0" smtClean="0"/>
              <a:t> 2013-2 – 2016-1, </a:t>
            </a:r>
            <a:r>
              <a:rPr lang="es-CO" baseline="0" dirty="0" err="1" smtClean="0"/>
              <a:t>only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those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who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took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course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for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first</a:t>
            </a:r>
            <a:r>
              <a:rPr lang="es-CO" baseline="0" dirty="0" smtClean="0"/>
              <a:t> time.</a:t>
            </a:r>
          </a:p>
          <a:p>
            <a:r>
              <a:rPr lang="es-CO" baseline="0" dirty="0" smtClean="0"/>
              <a:t>2016-2: 102 </a:t>
            </a:r>
            <a:r>
              <a:rPr lang="es-CO" baseline="0" dirty="0" err="1" smtClean="0"/>
              <a:t>students</a:t>
            </a:r>
            <a:r>
              <a:rPr lang="es-CO" baseline="0" dirty="0" smtClean="0"/>
              <a:t>.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833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Oral </a:t>
            </a:r>
            <a:r>
              <a:rPr lang="es-CO" dirty="0" err="1" smtClean="0"/>
              <a:t>SETs</a:t>
            </a:r>
            <a:r>
              <a:rPr lang="es-CO" dirty="0" smtClean="0"/>
              <a:t>:</a:t>
            </a:r>
          </a:p>
          <a:p>
            <a:r>
              <a:rPr lang="es-CO" dirty="0" smtClean="0"/>
              <a:t>PP </a:t>
            </a:r>
            <a:r>
              <a:rPr lang="es-CO" dirty="0" err="1" smtClean="0"/>
              <a:t>since</a:t>
            </a:r>
            <a:r>
              <a:rPr lang="es-CO" dirty="0" smtClean="0"/>
              <a:t> 2016-2</a:t>
            </a:r>
          </a:p>
          <a:p>
            <a:r>
              <a:rPr lang="es-CO" dirty="0" smtClean="0"/>
              <a:t>HE</a:t>
            </a:r>
            <a:r>
              <a:rPr lang="es-CO" baseline="0" dirty="0" smtClean="0"/>
              <a:t> 1 once</a:t>
            </a:r>
          </a:p>
          <a:p>
            <a:r>
              <a:rPr lang="es-CO" baseline="0" dirty="0" smtClean="0"/>
              <a:t>HE 2 </a:t>
            </a:r>
            <a:r>
              <a:rPr lang="es-CO" baseline="0" dirty="0" err="1" smtClean="0"/>
              <a:t>not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yet</a:t>
            </a:r>
            <a:r>
              <a:rPr lang="es-CO" baseline="0" dirty="0" smtClean="0"/>
              <a:t>, </a:t>
            </a:r>
            <a:r>
              <a:rPr lang="es-CO" baseline="0" dirty="0" err="1" smtClean="0"/>
              <a:t>however</a:t>
            </a:r>
            <a:r>
              <a:rPr lang="es-CO" baseline="0" dirty="0" smtClean="0"/>
              <a:t> </a:t>
            </a:r>
            <a:r>
              <a:rPr lang="es-CO" baseline="0" dirty="0" err="1" smtClean="0"/>
              <a:t>joint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design</a:t>
            </a:r>
            <a:r>
              <a:rPr lang="es-CO" baseline="0" dirty="0" smtClean="0"/>
              <a:t> of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courses</a:t>
            </a:r>
            <a:r>
              <a:rPr lang="es-CO" baseline="0" dirty="0" smtClean="0"/>
              <a:t>.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4769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729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 smtClean="0"/>
              <a:t>Research</a:t>
            </a:r>
            <a:r>
              <a:rPr lang="es-CO" dirty="0" smtClean="0"/>
              <a:t> </a:t>
            </a:r>
            <a:r>
              <a:rPr lang="es-CO" dirty="0" err="1" smtClean="0"/>
              <a:t>department</a:t>
            </a:r>
            <a:r>
              <a:rPr lang="es-CO" dirty="0" smtClean="0"/>
              <a:t>: </a:t>
            </a:r>
            <a:r>
              <a:rPr lang="es-CO" dirty="0" err="1" smtClean="0"/>
              <a:t>important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detail</a:t>
            </a:r>
            <a:r>
              <a:rPr lang="es-CO" baseline="0" dirty="0" smtClean="0"/>
              <a:t> – </a:t>
            </a:r>
            <a:r>
              <a:rPr lang="es-CO" baseline="0" dirty="0" err="1" smtClean="0"/>
              <a:t>students</a:t>
            </a:r>
            <a:r>
              <a:rPr lang="es-CO" baseline="0" dirty="0" smtClean="0"/>
              <a:t> are </a:t>
            </a:r>
            <a:r>
              <a:rPr lang="es-CO" baseline="0" dirty="0" err="1" smtClean="0"/>
              <a:t>not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like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us</a:t>
            </a:r>
            <a:r>
              <a:rPr lang="es-CO" baseline="0" dirty="0" smtClean="0"/>
              <a:t>; </a:t>
            </a:r>
            <a:r>
              <a:rPr lang="es-CO" baseline="0" dirty="0" err="1" smtClean="0"/>
              <a:t>they</a:t>
            </a:r>
            <a:r>
              <a:rPr lang="es-CO" baseline="0" dirty="0" smtClean="0"/>
              <a:t> do </a:t>
            </a:r>
            <a:r>
              <a:rPr lang="es-CO" baseline="0" dirty="0" err="1" smtClean="0"/>
              <a:t>not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have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same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preferences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or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expectations</a:t>
            </a:r>
            <a:r>
              <a:rPr lang="es-CO" baseline="0" dirty="0" smtClean="0"/>
              <a:t> as </a:t>
            </a:r>
            <a:r>
              <a:rPr lang="es-CO" baseline="0" dirty="0" err="1" smtClean="0"/>
              <a:t>their</a:t>
            </a:r>
            <a:r>
              <a:rPr lang="es-CO" baseline="0" dirty="0" smtClean="0"/>
              <a:t> </a:t>
            </a:r>
            <a:r>
              <a:rPr lang="es-CO" baseline="0" dirty="0" err="1" smtClean="0"/>
              <a:t>professors</a:t>
            </a:r>
            <a:r>
              <a:rPr lang="es-CO" baseline="0" dirty="0" smtClean="0"/>
              <a:t>. </a:t>
            </a:r>
            <a:r>
              <a:rPr lang="es-CO" baseline="0" dirty="0" err="1" smtClean="0"/>
              <a:t>We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had</a:t>
            </a:r>
            <a:r>
              <a:rPr lang="es-CO" baseline="0" dirty="0" smtClean="0"/>
              <a:t> to </a:t>
            </a:r>
            <a:r>
              <a:rPr lang="es-CO" baseline="0" dirty="0" err="1" smtClean="0"/>
              <a:t>learn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what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have</a:t>
            </a:r>
            <a:r>
              <a:rPr lang="es-CO" baseline="0" dirty="0" smtClean="0"/>
              <a:t> in </a:t>
            </a:r>
            <a:r>
              <a:rPr lang="es-CO" baseline="0" dirty="0" err="1" smtClean="0"/>
              <a:t>common</a:t>
            </a:r>
            <a:r>
              <a:rPr lang="es-CO" baseline="0" dirty="0" smtClean="0"/>
              <a:t>: </a:t>
            </a:r>
            <a:r>
              <a:rPr lang="es-CO" baseline="0" dirty="0" err="1" smtClean="0"/>
              <a:t>believing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economics</a:t>
            </a:r>
            <a:r>
              <a:rPr lang="es-CO" baseline="0" dirty="0" smtClean="0"/>
              <a:t> can </a:t>
            </a:r>
            <a:r>
              <a:rPr lang="es-CO" baseline="0" dirty="0" err="1" smtClean="0"/>
              <a:t>make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world</a:t>
            </a:r>
            <a:r>
              <a:rPr lang="es-CO" baseline="0" dirty="0" smtClean="0"/>
              <a:t> a </a:t>
            </a:r>
            <a:r>
              <a:rPr lang="es-CO" baseline="0" dirty="0" err="1" smtClean="0"/>
              <a:t>better</a:t>
            </a:r>
            <a:r>
              <a:rPr lang="es-CO" baseline="0" dirty="0" smtClean="0"/>
              <a:t> place. </a:t>
            </a:r>
            <a:r>
              <a:rPr lang="es-CO" baseline="0" dirty="0" err="1" smtClean="0"/>
              <a:t>We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had</a:t>
            </a:r>
            <a:r>
              <a:rPr lang="es-CO" baseline="0" dirty="0" smtClean="0"/>
              <a:t> </a:t>
            </a:r>
            <a:r>
              <a:rPr lang="es-CO" baseline="0" dirty="0" err="1" smtClean="0"/>
              <a:t>lost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that</a:t>
            </a:r>
            <a:r>
              <a:rPr lang="es-CO" baseline="0" dirty="0" smtClean="0"/>
              <a:t>: </a:t>
            </a:r>
            <a:r>
              <a:rPr lang="es-CO" baseline="0" dirty="0" err="1" smtClean="0"/>
              <a:t>question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ask</a:t>
            </a:r>
            <a:r>
              <a:rPr lang="es-CO" baseline="0" dirty="0" smtClean="0"/>
              <a:t> </a:t>
            </a:r>
            <a:r>
              <a:rPr lang="es-CO" baseline="0" dirty="0" err="1" smtClean="0"/>
              <a:t>first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year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students</a:t>
            </a:r>
            <a:r>
              <a:rPr lang="es-CO" baseline="0" dirty="0" smtClean="0"/>
              <a:t> and </a:t>
            </a:r>
            <a:r>
              <a:rPr lang="es-CO" baseline="0" dirty="0" err="1" smtClean="0"/>
              <a:t>then</a:t>
            </a:r>
            <a:r>
              <a:rPr lang="es-CO" baseline="0" dirty="0" smtClean="0"/>
              <a:t> seniors.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4333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International </a:t>
            </a:r>
            <a:r>
              <a:rPr lang="es-CO" dirty="0" err="1" smtClean="0"/>
              <a:t>movement</a:t>
            </a:r>
            <a:r>
              <a:rPr lang="es-CO" dirty="0" smtClean="0"/>
              <a:t>.</a:t>
            </a:r>
            <a:r>
              <a:rPr lang="es-CO" baseline="0" dirty="0" smtClean="0"/>
              <a:t>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757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 smtClean="0"/>
              <a:t>Question</a:t>
            </a:r>
            <a:r>
              <a:rPr lang="es-CO" dirty="0" smtClean="0"/>
              <a:t>: do </a:t>
            </a:r>
            <a:r>
              <a:rPr lang="es-CO" dirty="0" err="1" smtClean="0"/>
              <a:t>you</a:t>
            </a:r>
            <a:r>
              <a:rPr lang="es-CO" dirty="0" smtClean="0"/>
              <a:t> </a:t>
            </a:r>
            <a:r>
              <a:rPr lang="es-CO" dirty="0" err="1" smtClean="0"/>
              <a:t>like</a:t>
            </a:r>
            <a:r>
              <a:rPr lang="es-CO" dirty="0" smtClean="0"/>
              <a:t> </a:t>
            </a:r>
            <a:r>
              <a:rPr lang="es-CO" dirty="0" err="1" smtClean="0"/>
              <a:t>your</a:t>
            </a:r>
            <a:r>
              <a:rPr lang="es-CO" dirty="0" smtClean="0"/>
              <a:t> </a:t>
            </a:r>
            <a:r>
              <a:rPr lang="es-CO" dirty="0" err="1" smtClean="0"/>
              <a:t>program</a:t>
            </a:r>
            <a:r>
              <a:rPr lang="es-CO" dirty="0" smtClean="0"/>
              <a:t>?</a:t>
            </a:r>
          </a:p>
          <a:p>
            <a:r>
              <a:rPr lang="es-CO" dirty="0" smtClean="0"/>
              <a:t>“I </a:t>
            </a:r>
            <a:r>
              <a:rPr lang="es-CO" dirty="0" err="1" smtClean="0"/>
              <a:t>love</a:t>
            </a:r>
            <a:r>
              <a:rPr lang="es-CO" dirty="0" smtClean="0"/>
              <a:t> </a:t>
            </a:r>
            <a:r>
              <a:rPr lang="es-CO" dirty="0" err="1" smtClean="0"/>
              <a:t>economics</a:t>
            </a:r>
            <a:r>
              <a:rPr lang="es-CO" dirty="0" smtClean="0"/>
              <a:t>,</a:t>
            </a:r>
            <a:r>
              <a:rPr lang="es-CO" baseline="0" dirty="0" smtClean="0"/>
              <a:t> </a:t>
            </a:r>
            <a:r>
              <a:rPr lang="es-CO" baseline="0" dirty="0" err="1" smtClean="0"/>
              <a:t>put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on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its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own</a:t>
            </a:r>
            <a:r>
              <a:rPr lang="es-CO" baseline="0" dirty="0" smtClean="0"/>
              <a:t> I </a:t>
            </a:r>
            <a:r>
              <a:rPr lang="es-CO" baseline="0" dirty="0" err="1" smtClean="0"/>
              <a:t>feel</a:t>
            </a:r>
            <a:r>
              <a:rPr lang="es-CO" baseline="0" dirty="0" smtClean="0"/>
              <a:t> </a:t>
            </a:r>
            <a:r>
              <a:rPr lang="es-CO" baseline="0" dirty="0" err="1" smtClean="0"/>
              <a:t>it’s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empty</a:t>
            </a:r>
            <a:r>
              <a:rPr lang="es-CO" baseline="0" dirty="0" smtClean="0"/>
              <a:t>, a </a:t>
            </a:r>
            <a:r>
              <a:rPr lang="es-CO" baseline="0" dirty="0" err="1" smtClean="0"/>
              <a:t>good</a:t>
            </a:r>
            <a:r>
              <a:rPr lang="es-CO" baseline="0" dirty="0" smtClean="0"/>
              <a:t> social </a:t>
            </a:r>
            <a:r>
              <a:rPr lang="es-CO" baseline="0" dirty="0" err="1" smtClean="0"/>
              <a:t>complement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would</a:t>
            </a:r>
            <a:r>
              <a:rPr lang="es-CO" baseline="0" dirty="0" smtClean="0"/>
              <a:t> </a:t>
            </a:r>
            <a:r>
              <a:rPr lang="es-CO" baseline="0" dirty="0" err="1" smtClean="0"/>
              <a:t>fit</a:t>
            </a:r>
            <a:r>
              <a:rPr lang="es-CO" baseline="0" dirty="0" smtClean="0"/>
              <a:t> in </a:t>
            </a:r>
            <a:r>
              <a:rPr lang="es-CO" baseline="0" dirty="0" err="1" smtClean="0"/>
              <a:t>nicely</a:t>
            </a:r>
            <a:r>
              <a:rPr lang="es-CO" baseline="0" dirty="0" smtClean="0"/>
              <a:t>”</a:t>
            </a:r>
          </a:p>
          <a:p>
            <a:r>
              <a:rPr lang="es-CO" baseline="0" dirty="0" smtClean="0"/>
              <a:t>“Yes and no. I </a:t>
            </a:r>
            <a:r>
              <a:rPr lang="es-CO" baseline="0" dirty="0" err="1" smtClean="0"/>
              <a:t>study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economics</a:t>
            </a:r>
            <a:r>
              <a:rPr lang="es-CO" baseline="0" dirty="0" smtClean="0"/>
              <a:t> to </a:t>
            </a:r>
            <a:r>
              <a:rPr lang="es-CO" baseline="0" dirty="0" err="1" smtClean="0"/>
              <a:t>have</a:t>
            </a:r>
            <a:r>
              <a:rPr lang="es-CO" baseline="0" dirty="0" smtClean="0"/>
              <a:t> a positive </a:t>
            </a:r>
            <a:r>
              <a:rPr lang="es-CO" baseline="0" dirty="0" err="1" smtClean="0"/>
              <a:t>impact</a:t>
            </a:r>
            <a:r>
              <a:rPr lang="es-CO" baseline="0" dirty="0" smtClean="0"/>
              <a:t> in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world</a:t>
            </a:r>
            <a:r>
              <a:rPr lang="es-CO" baseline="0" dirty="0" smtClean="0"/>
              <a:t>. </a:t>
            </a:r>
            <a:r>
              <a:rPr lang="es-CO" baseline="0" dirty="0" err="1" smtClean="0"/>
              <a:t>Until</a:t>
            </a:r>
            <a:r>
              <a:rPr lang="es-CO" baseline="0" dirty="0" smtClean="0"/>
              <a:t> </a:t>
            </a:r>
            <a:r>
              <a:rPr lang="es-CO" baseline="0" dirty="0" err="1" smtClean="0"/>
              <a:t>now</a:t>
            </a:r>
            <a:r>
              <a:rPr lang="es-CO" baseline="0" dirty="0" smtClean="0"/>
              <a:t> I </a:t>
            </a:r>
            <a:r>
              <a:rPr lang="es-CO" baseline="0" dirty="0" err="1" smtClean="0"/>
              <a:t>only</a:t>
            </a:r>
            <a:r>
              <a:rPr lang="es-CO" baseline="0" dirty="0" smtClean="0"/>
              <a:t> </a:t>
            </a:r>
            <a:r>
              <a:rPr lang="es-CO" baseline="0" dirty="0" err="1" smtClean="0"/>
              <a:t>have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rigurous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economic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tools</a:t>
            </a:r>
            <a:r>
              <a:rPr lang="es-CO" baseline="0" dirty="0" smtClean="0"/>
              <a:t> to do </a:t>
            </a:r>
            <a:r>
              <a:rPr lang="es-CO" baseline="0" dirty="0" err="1" smtClean="0"/>
              <a:t>it</a:t>
            </a:r>
            <a:r>
              <a:rPr lang="es-CO" baseline="0" dirty="0" smtClean="0"/>
              <a:t>. </a:t>
            </a:r>
            <a:r>
              <a:rPr lang="es-CO" baseline="0" dirty="0" err="1" smtClean="0"/>
              <a:t>Nothing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else</a:t>
            </a:r>
            <a:r>
              <a:rPr lang="es-CO" baseline="0" dirty="0" smtClean="0"/>
              <a:t>. I am </a:t>
            </a:r>
            <a:r>
              <a:rPr lang="es-CO" baseline="0" dirty="0" err="1" smtClean="0"/>
              <a:t>sick</a:t>
            </a:r>
            <a:r>
              <a:rPr lang="es-CO" baseline="0" dirty="0" smtClean="0"/>
              <a:t> of </a:t>
            </a:r>
            <a:r>
              <a:rPr lang="es-CO" baseline="0" dirty="0" err="1" smtClean="0"/>
              <a:t>this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shit</a:t>
            </a:r>
            <a:r>
              <a:rPr lang="es-CO" baseline="0" dirty="0" smtClean="0"/>
              <a:t>”.</a:t>
            </a:r>
          </a:p>
          <a:p>
            <a:r>
              <a:rPr lang="es-CO" baseline="0" dirty="0" smtClean="0"/>
              <a:t>“Yes. A </a:t>
            </a:r>
            <a:r>
              <a:rPr lang="es-CO" baseline="0" dirty="0" err="1" smtClean="0"/>
              <a:t>part</a:t>
            </a:r>
            <a:r>
              <a:rPr lang="es-CO" baseline="0" dirty="0" smtClean="0"/>
              <a:t> of </a:t>
            </a:r>
            <a:r>
              <a:rPr lang="es-CO" baseline="0" dirty="0" err="1" smtClean="0"/>
              <a:t>my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soul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was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lost</a:t>
            </a:r>
            <a:r>
              <a:rPr lang="es-CO" baseline="0" dirty="0" smtClean="0"/>
              <a:t> in </a:t>
            </a:r>
            <a:r>
              <a:rPr lang="es-CO" baseline="0" dirty="0" err="1" smtClean="0"/>
              <a:t>mathematical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economics</a:t>
            </a:r>
            <a:r>
              <a:rPr lang="es-CO" baseline="0" dirty="0" smtClean="0"/>
              <a:t>”.</a:t>
            </a:r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835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 smtClean="0"/>
              <a:t>Starting</a:t>
            </a:r>
            <a:r>
              <a:rPr lang="es-CO" baseline="0" dirty="0" smtClean="0"/>
              <a:t> </a:t>
            </a:r>
            <a:r>
              <a:rPr lang="es-CO" baseline="0" dirty="0" err="1" smtClean="0"/>
              <a:t>point</a:t>
            </a:r>
            <a:r>
              <a:rPr lang="es-CO" baseline="0" dirty="0" smtClean="0"/>
              <a:t>: </a:t>
            </a:r>
            <a:r>
              <a:rPr lang="es-CO" baseline="0" dirty="0" err="1" smtClean="0"/>
              <a:t>solid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technical</a:t>
            </a:r>
            <a:r>
              <a:rPr lang="es-CO" baseline="0" dirty="0" smtClean="0"/>
              <a:t> </a:t>
            </a:r>
            <a:r>
              <a:rPr lang="es-CO" baseline="0" dirty="0" err="1" smtClean="0"/>
              <a:t>formation</a:t>
            </a:r>
            <a:r>
              <a:rPr lang="es-CO" baseline="0" dirty="0" smtClean="0"/>
              <a:t>. </a:t>
            </a:r>
          </a:p>
          <a:p>
            <a:endParaRPr lang="es-CO" baseline="0" dirty="0" smtClean="0"/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Hansen’s proficiencies (1986; 2001)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Access existing knowledge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Display command </a:t>
            </a:r>
            <a:r>
              <a:rPr lang="en-GB" sz="10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 knowledge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Interpret existing knowledge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Interpret and manipulate economic data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Apply existing knowledge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Create new knowledge </a:t>
            </a:r>
            <a:endParaRPr lang="es-CO" baseline="0" dirty="0" smtClean="0"/>
          </a:p>
          <a:p>
            <a:endParaRPr lang="es-CO" baseline="0" dirty="0" smtClean="0"/>
          </a:p>
          <a:p>
            <a:r>
              <a:rPr lang="es-CO" baseline="0" dirty="0" err="1" smtClean="0"/>
              <a:t>Process</a:t>
            </a:r>
            <a:r>
              <a:rPr lang="es-CO" baseline="0" dirty="0" smtClean="0"/>
              <a:t>: at </a:t>
            </a:r>
            <a:r>
              <a:rPr lang="es-CO" baseline="0" dirty="0" err="1" smtClean="0"/>
              <a:t>least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three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years</a:t>
            </a:r>
            <a:r>
              <a:rPr lang="es-CO" baseline="0" dirty="0" smtClean="0"/>
              <a:t> formal </a:t>
            </a:r>
            <a:r>
              <a:rPr lang="es-CO" baseline="0" dirty="0" err="1" smtClean="0"/>
              <a:t>discussions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with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several</a:t>
            </a:r>
            <a:r>
              <a:rPr lang="es-CO" baseline="0" dirty="0" smtClean="0"/>
              <a:t> </a:t>
            </a:r>
            <a:r>
              <a:rPr lang="es-CO" baseline="0" dirty="0" err="1" smtClean="0"/>
              <a:t>years</a:t>
            </a:r>
            <a:r>
              <a:rPr lang="es-CO" baseline="0" dirty="0" smtClean="0"/>
              <a:t> of informal </a:t>
            </a:r>
            <a:r>
              <a:rPr lang="es-CO" baseline="0" dirty="0" err="1" smtClean="0"/>
              <a:t>discussions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between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all</a:t>
            </a:r>
            <a:r>
              <a:rPr lang="es-CO" baseline="0" dirty="0" smtClean="0"/>
              <a:t> </a:t>
            </a:r>
            <a:r>
              <a:rPr lang="es-CO" baseline="0" dirty="0" err="1" smtClean="0"/>
              <a:t>members</a:t>
            </a:r>
            <a:r>
              <a:rPr lang="es-CO" baseline="0" dirty="0" smtClean="0"/>
              <a:t>: </a:t>
            </a:r>
            <a:r>
              <a:rPr lang="es-CO" baseline="0" dirty="0" err="1" smtClean="0"/>
              <a:t>faculty</a:t>
            </a:r>
            <a:r>
              <a:rPr lang="es-CO" baseline="0" dirty="0" smtClean="0"/>
              <a:t>, </a:t>
            </a:r>
            <a:r>
              <a:rPr lang="es-CO" baseline="0" dirty="0" err="1" smtClean="0"/>
              <a:t>students</a:t>
            </a:r>
            <a:r>
              <a:rPr lang="es-CO" baseline="0" dirty="0" smtClean="0"/>
              <a:t>, </a:t>
            </a:r>
            <a:r>
              <a:rPr lang="es-CO" baseline="0" dirty="0" err="1" smtClean="0"/>
              <a:t>alumni</a:t>
            </a:r>
            <a:r>
              <a:rPr lang="es-CO" baseline="0" dirty="0" smtClean="0"/>
              <a:t> and </a:t>
            </a:r>
            <a:r>
              <a:rPr lang="es-CO" baseline="0" dirty="0" err="1" smtClean="0"/>
              <a:t>administrative</a:t>
            </a:r>
            <a:r>
              <a:rPr lang="es-CO" baseline="0" dirty="0" smtClean="0"/>
              <a:t> staff. </a:t>
            </a:r>
          </a:p>
          <a:p>
            <a:r>
              <a:rPr lang="es-CO" baseline="0" dirty="0" err="1" smtClean="0"/>
              <a:t>What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came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out</a:t>
            </a:r>
            <a:r>
              <a:rPr lang="es-CO" baseline="0" dirty="0" smtClean="0"/>
              <a:t> of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process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was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“</a:t>
            </a:r>
            <a:r>
              <a:rPr lang="es-CO" baseline="0" dirty="0" err="1" smtClean="0"/>
              <a:t>aha</a:t>
            </a:r>
            <a:r>
              <a:rPr lang="es-CO" baseline="0" dirty="0" smtClean="0"/>
              <a:t> </a:t>
            </a:r>
            <a:r>
              <a:rPr lang="es-CO" baseline="0" dirty="0" err="1" smtClean="0"/>
              <a:t>moment</a:t>
            </a:r>
            <a:r>
              <a:rPr lang="es-CO" baseline="0" dirty="0" smtClean="0"/>
              <a:t>”: </a:t>
            </a:r>
            <a:r>
              <a:rPr lang="es-CO" baseline="0" dirty="0" err="1" smtClean="0"/>
              <a:t>all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stuff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students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learn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will</a:t>
            </a:r>
            <a:r>
              <a:rPr lang="es-CO" baseline="0" dirty="0" smtClean="0"/>
              <a:t> </a:t>
            </a:r>
            <a:r>
              <a:rPr lang="es-CO" baseline="0" dirty="0" err="1" smtClean="0"/>
              <a:t>make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sense</a:t>
            </a:r>
            <a:r>
              <a:rPr lang="es-CO" baseline="0" dirty="0" smtClean="0"/>
              <a:t> at </a:t>
            </a:r>
            <a:r>
              <a:rPr lang="es-CO" baseline="0" dirty="0" err="1" smtClean="0"/>
              <a:t>some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point</a:t>
            </a:r>
            <a:r>
              <a:rPr lang="es-CO" baseline="0" dirty="0" smtClean="0"/>
              <a:t> and </a:t>
            </a:r>
            <a:r>
              <a:rPr lang="es-CO" baseline="0" dirty="0" err="1" smtClean="0"/>
              <a:t>they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will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SEE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that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it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helps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them</a:t>
            </a:r>
            <a:r>
              <a:rPr lang="es-CO" baseline="0" dirty="0" smtClean="0"/>
              <a:t> to </a:t>
            </a:r>
            <a:r>
              <a:rPr lang="es-CO" baseline="0" dirty="0" err="1" smtClean="0"/>
              <a:t>think</a:t>
            </a:r>
            <a:r>
              <a:rPr lang="es-CO" baseline="0" dirty="0" smtClean="0"/>
              <a:t> in </a:t>
            </a:r>
            <a:r>
              <a:rPr lang="es-CO" baseline="0" dirty="0" err="1" smtClean="0"/>
              <a:t>an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orderly</a:t>
            </a:r>
            <a:r>
              <a:rPr lang="es-CO" baseline="0" dirty="0" smtClean="0"/>
              <a:t> </a:t>
            </a:r>
            <a:r>
              <a:rPr lang="es-CO" baseline="0" dirty="0" err="1" smtClean="0"/>
              <a:t>fashion</a:t>
            </a:r>
            <a:r>
              <a:rPr lang="es-CO" baseline="0" dirty="0" smtClean="0"/>
              <a:t> to </a:t>
            </a:r>
            <a:r>
              <a:rPr lang="es-CO" baseline="0" dirty="0" err="1" smtClean="0"/>
              <a:t>solve</a:t>
            </a:r>
            <a:r>
              <a:rPr lang="es-CO" baseline="0" dirty="0" smtClean="0"/>
              <a:t> social </a:t>
            </a:r>
            <a:r>
              <a:rPr lang="es-CO" baseline="0" dirty="0" err="1" smtClean="0"/>
              <a:t>problems</a:t>
            </a:r>
            <a:r>
              <a:rPr lang="es-CO" baseline="0" dirty="0" smtClean="0"/>
              <a:t> and </a:t>
            </a:r>
            <a:r>
              <a:rPr lang="es-CO" baseline="0" dirty="0" err="1" smtClean="0"/>
              <a:t>answer</a:t>
            </a:r>
            <a:r>
              <a:rPr lang="es-CO" baseline="0" dirty="0" smtClean="0"/>
              <a:t> social </a:t>
            </a:r>
            <a:r>
              <a:rPr lang="es-CO" baseline="0" dirty="0" err="1" smtClean="0"/>
              <a:t>demands</a:t>
            </a:r>
            <a:r>
              <a:rPr lang="es-CO" baseline="0" dirty="0" smtClean="0"/>
              <a:t>. </a:t>
            </a:r>
          </a:p>
          <a:p>
            <a:pPr marL="171450" indent="-171450">
              <a:buFont typeface="Symbol" pitchFamily="18" charset="2"/>
              <a:buChar char="Þ"/>
            </a:pPr>
            <a:r>
              <a:rPr lang="es-CO" baseline="0" dirty="0" err="1" smtClean="0"/>
              <a:t>Helping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them</a:t>
            </a:r>
            <a:r>
              <a:rPr lang="es-CO" baseline="0" dirty="0" smtClean="0"/>
              <a:t> </a:t>
            </a:r>
            <a:r>
              <a:rPr lang="es-CO" baseline="0" dirty="0" err="1" smtClean="0"/>
              <a:t>make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sense</a:t>
            </a:r>
            <a:r>
              <a:rPr lang="es-CO" baseline="0" dirty="0" smtClean="0"/>
              <a:t> and </a:t>
            </a:r>
            <a:r>
              <a:rPr lang="es-CO" baseline="0" dirty="0" err="1" smtClean="0"/>
              <a:t>make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aha</a:t>
            </a:r>
            <a:r>
              <a:rPr lang="es-CO" baseline="0" dirty="0" smtClean="0"/>
              <a:t> </a:t>
            </a:r>
            <a:r>
              <a:rPr lang="es-CO" baseline="0" dirty="0" err="1" smtClean="0"/>
              <a:t>moment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explicit</a:t>
            </a:r>
            <a:r>
              <a:rPr lang="es-CO" baseline="0" dirty="0" smtClean="0"/>
              <a:t>, </a:t>
            </a:r>
            <a:r>
              <a:rPr lang="es-CO" baseline="0" dirty="0" err="1" smtClean="0"/>
              <a:t>what</a:t>
            </a:r>
            <a:r>
              <a:rPr lang="es-CO" baseline="0" dirty="0" smtClean="0"/>
              <a:t> leads to </a:t>
            </a:r>
            <a:r>
              <a:rPr lang="es-CO" baseline="0" dirty="0" err="1" smtClean="0"/>
              <a:t>that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point</a:t>
            </a:r>
            <a:r>
              <a:rPr lang="es-CO" baseline="0" dirty="0" smtClean="0"/>
              <a:t>, </a:t>
            </a:r>
            <a:r>
              <a:rPr lang="es-CO" baseline="0" dirty="0" err="1" smtClean="0"/>
              <a:t>how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know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got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there</a:t>
            </a:r>
            <a:r>
              <a:rPr lang="es-CO" baseline="0" dirty="0" smtClean="0"/>
              <a:t>, and </a:t>
            </a:r>
            <a:r>
              <a:rPr lang="es-CO" baseline="0" dirty="0" err="1" smtClean="0"/>
              <a:t>how</a:t>
            </a:r>
            <a:r>
              <a:rPr lang="es-CO" baseline="0" dirty="0" smtClean="0"/>
              <a:t> do </a:t>
            </a:r>
            <a:r>
              <a:rPr lang="es-CO" baseline="0" dirty="0" err="1" smtClean="0"/>
              <a:t>we</a:t>
            </a:r>
            <a:r>
              <a:rPr lang="es-CO" baseline="0" dirty="0" smtClean="0"/>
              <a:t> use </a:t>
            </a:r>
            <a:r>
              <a:rPr lang="es-CO" baseline="0" dirty="0" err="1" smtClean="0"/>
              <a:t>it</a:t>
            </a:r>
            <a:r>
              <a:rPr lang="es-CO" baseline="0" dirty="0" smtClean="0"/>
              <a:t>. </a:t>
            </a:r>
          </a:p>
          <a:p>
            <a:pPr marL="171450" indent="-171450">
              <a:buFont typeface="Symbol" pitchFamily="18" charset="2"/>
              <a:buChar char="Þ"/>
            </a:pPr>
            <a:endParaRPr lang="es-CO" baseline="0" dirty="0" smtClean="0"/>
          </a:p>
          <a:p>
            <a:pPr marL="0" indent="0">
              <a:buFont typeface="Symbol" pitchFamily="18" charset="2"/>
              <a:buNone/>
            </a:pPr>
            <a:r>
              <a:rPr lang="es-CO" baseline="0" dirty="0" err="1" smtClean="0"/>
              <a:t>Shared</a:t>
            </a:r>
            <a:r>
              <a:rPr lang="es-CO" baseline="0" dirty="0" smtClean="0"/>
              <a:t> </a:t>
            </a:r>
            <a:r>
              <a:rPr lang="es-CO" baseline="0" dirty="0" err="1" smtClean="0"/>
              <a:t>assessment</a:t>
            </a:r>
            <a:r>
              <a:rPr lang="es-CO" baseline="0" dirty="0" smtClean="0"/>
              <a:t> (</a:t>
            </a:r>
            <a:r>
              <a:rPr lang="es-CO" baseline="0" dirty="0" err="1" smtClean="0"/>
              <a:t>Siegfried</a:t>
            </a:r>
            <a:r>
              <a:rPr lang="es-CO" baseline="0" dirty="0" smtClean="0"/>
              <a:t> et al 1991) American </a:t>
            </a:r>
            <a:r>
              <a:rPr lang="es-CO" baseline="0" dirty="0" err="1" smtClean="0"/>
              <a:t>Association</a:t>
            </a:r>
            <a:r>
              <a:rPr lang="es-CO" baseline="0" dirty="0" smtClean="0"/>
              <a:t> of </a:t>
            </a:r>
            <a:r>
              <a:rPr lang="es-CO" baseline="0" dirty="0" err="1" smtClean="0"/>
              <a:t>Colleges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invited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AEA</a:t>
            </a:r>
            <a:r>
              <a:rPr lang="es-CO" baseline="0" dirty="0" smtClean="0"/>
              <a:t>.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7576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 smtClean="0"/>
              <a:t>Problem</a:t>
            </a:r>
            <a:r>
              <a:rPr lang="es-CO" dirty="0" smtClean="0"/>
              <a:t>: no </a:t>
            </a:r>
            <a:r>
              <a:rPr lang="es-CO" dirty="0" err="1" smtClean="0"/>
              <a:t>opportunity</a:t>
            </a:r>
            <a:r>
              <a:rPr lang="es-CO" dirty="0" smtClean="0"/>
              <a:t> to do </a:t>
            </a:r>
            <a:r>
              <a:rPr lang="es-CO" dirty="0" err="1" smtClean="0"/>
              <a:t>economics</a:t>
            </a:r>
            <a:r>
              <a:rPr lang="es-CO" dirty="0" smtClean="0"/>
              <a:t>.</a:t>
            </a:r>
            <a:r>
              <a:rPr lang="es-CO" baseline="0" dirty="0" smtClean="0"/>
              <a:t> </a:t>
            </a:r>
          </a:p>
          <a:p>
            <a:r>
              <a:rPr lang="es-CO" baseline="0" dirty="0" err="1" smtClean="0"/>
              <a:t>Recommendation</a:t>
            </a:r>
            <a:r>
              <a:rPr lang="es-CO" baseline="0" dirty="0" smtClean="0"/>
              <a:t>: </a:t>
            </a:r>
            <a:r>
              <a:rPr lang="es-CO" baseline="0" dirty="0" err="1" smtClean="0"/>
              <a:t>capstone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courses</a:t>
            </a:r>
            <a:r>
              <a:rPr lang="es-CO" baseline="0" dirty="0" smtClean="0"/>
              <a:t>. 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McGoldrick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(2017):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than 2/3 of top 30 universities and liberal colleges ask for thesis or capstone courses, but 10% of majors complete thesis.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Capstone courses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associated with seminars, senior thesis, content specific (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electivas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We already had that precisely because of the characteristic features of economic education in the region: professionalizing., highly technical. Many of our undergraduate students are research assistants. </a:t>
            </a:r>
          </a:p>
          <a:p>
            <a:endParaRPr lang="en-GB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then?</a:t>
            </a:r>
          </a:p>
          <a:p>
            <a:r>
              <a:rPr lang="es-C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</a:t>
            </a:r>
            <a:r>
              <a:rPr lang="es-C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basics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s-C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s-C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es-C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C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economist</a:t>
            </a:r>
            <a:r>
              <a:rPr lang="es-C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319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 smtClean="0"/>
              <a:t>Definition</a:t>
            </a:r>
            <a:r>
              <a:rPr lang="es-CO" dirty="0" smtClean="0"/>
              <a:t> </a:t>
            </a:r>
            <a:r>
              <a:rPr lang="es-CO" dirty="0" err="1" smtClean="0"/>
              <a:t>not</a:t>
            </a:r>
            <a:r>
              <a:rPr lang="es-CO" dirty="0" smtClean="0"/>
              <a:t> of </a:t>
            </a:r>
            <a:r>
              <a:rPr lang="es-CO" dirty="0" err="1" smtClean="0"/>
              <a:t>what</a:t>
            </a:r>
            <a:r>
              <a:rPr lang="es-CO" dirty="0" smtClean="0"/>
              <a:t> </a:t>
            </a:r>
            <a:r>
              <a:rPr lang="es-CO" dirty="0" err="1" smtClean="0"/>
              <a:t>it</a:t>
            </a:r>
            <a:r>
              <a:rPr lang="es-CO" dirty="0" smtClean="0"/>
              <a:t> </a:t>
            </a:r>
            <a:r>
              <a:rPr lang="es-CO" dirty="0" err="1" smtClean="0"/>
              <a:t>is</a:t>
            </a:r>
            <a:r>
              <a:rPr lang="es-CO" dirty="0" smtClean="0"/>
              <a:t> </a:t>
            </a:r>
            <a:r>
              <a:rPr lang="es-CO" dirty="0" err="1" smtClean="0"/>
              <a:t>but</a:t>
            </a:r>
            <a:r>
              <a:rPr lang="es-CO" dirty="0" smtClean="0"/>
              <a:t> of </a:t>
            </a:r>
            <a:r>
              <a:rPr lang="es-CO" dirty="0" err="1" smtClean="0"/>
              <a:t>what</a:t>
            </a:r>
            <a:r>
              <a:rPr lang="es-CO" dirty="0" smtClean="0"/>
              <a:t> </a:t>
            </a:r>
            <a:r>
              <a:rPr lang="es-CO" dirty="0" err="1" smtClean="0"/>
              <a:t>it</a:t>
            </a:r>
            <a:r>
              <a:rPr lang="es-CO" dirty="0" smtClean="0"/>
              <a:t> </a:t>
            </a:r>
            <a:r>
              <a:rPr lang="es-CO" dirty="0" err="1" smtClean="0"/>
              <a:t>does</a:t>
            </a:r>
            <a:r>
              <a:rPr lang="es-CO" dirty="0" smtClean="0"/>
              <a:t>. </a:t>
            </a:r>
            <a:r>
              <a:rPr lang="es-CO" dirty="0" err="1" smtClean="0"/>
              <a:t>Economics</a:t>
            </a:r>
            <a:r>
              <a:rPr lang="es-CO" dirty="0" smtClean="0"/>
              <a:t> </a:t>
            </a:r>
            <a:r>
              <a:rPr lang="es-CO" dirty="0" err="1" smtClean="0"/>
              <a:t>implies</a:t>
            </a:r>
            <a:r>
              <a:rPr lang="es-CO" dirty="0" smtClean="0"/>
              <a:t> </a:t>
            </a:r>
            <a:r>
              <a:rPr lang="es-CO" dirty="0" err="1" smtClean="0"/>
              <a:t>action</a:t>
            </a:r>
            <a:r>
              <a:rPr lang="es-CO" dirty="0" smtClean="0"/>
              <a:t>,</a:t>
            </a:r>
            <a:r>
              <a:rPr lang="es-CO" baseline="0" dirty="0" smtClean="0"/>
              <a:t> </a:t>
            </a:r>
            <a:r>
              <a:rPr lang="es-CO" baseline="0" dirty="0" err="1" smtClean="0"/>
              <a:t>change</a:t>
            </a:r>
            <a:r>
              <a:rPr lang="es-CO" baseline="0" dirty="0" smtClean="0"/>
              <a:t> and </a:t>
            </a:r>
            <a:r>
              <a:rPr lang="es-CO" baseline="0" dirty="0" err="1" smtClean="0"/>
              <a:t>well-being</a:t>
            </a:r>
            <a:r>
              <a:rPr lang="es-CO" baseline="0" dirty="0" smtClean="0"/>
              <a:t>.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7024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aseline="0" dirty="0" smtClean="0"/>
              <a:t>Mental </a:t>
            </a:r>
            <a:r>
              <a:rPr lang="es-CO" baseline="0" dirty="0" err="1" smtClean="0"/>
              <a:t>structure</a:t>
            </a:r>
            <a:r>
              <a:rPr lang="es-CO" baseline="0" dirty="0" smtClean="0"/>
              <a:t> of </a:t>
            </a:r>
            <a:r>
              <a:rPr lang="es-CO" baseline="0" dirty="0" err="1" smtClean="0"/>
              <a:t>an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economist</a:t>
            </a:r>
            <a:r>
              <a:rPr lang="es-CO" baseline="0" dirty="0" smtClean="0"/>
              <a:t>. </a:t>
            </a:r>
            <a:r>
              <a:rPr lang="es-CO" baseline="0" dirty="0" err="1" smtClean="0"/>
              <a:t>Thinking</a:t>
            </a:r>
            <a:r>
              <a:rPr lang="es-CO" baseline="0" dirty="0" smtClean="0"/>
              <a:t> </a:t>
            </a:r>
            <a:r>
              <a:rPr lang="es-CO" baseline="0" dirty="0" err="1" smtClean="0"/>
              <a:t>like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an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economist</a:t>
            </a:r>
            <a:r>
              <a:rPr lang="es-CO" baseline="0" dirty="0" smtClean="0"/>
              <a:t>.</a:t>
            </a:r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4446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008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and-rodr\Desktop\campus 39.jpg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139" y="0"/>
            <a:ext cx="102818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 userDrawn="1"/>
        </p:nvSpPr>
        <p:spPr>
          <a:xfrm>
            <a:off x="0" y="0"/>
            <a:ext cx="7962900" cy="6858000"/>
          </a:xfrm>
          <a:prstGeom prst="rect">
            <a:avLst/>
          </a:prstGeom>
          <a:solidFill>
            <a:srgbClr val="C74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828206" y="590238"/>
            <a:ext cx="5811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FACULTAD DE ECONOMÍA</a:t>
            </a:r>
          </a:p>
          <a:p>
            <a:endParaRPr lang="es-CO" sz="3200" dirty="0"/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3784609" y="1186736"/>
            <a:ext cx="271149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ángulo redondeado 11"/>
          <p:cNvSpPr/>
          <p:nvPr userDrawn="1"/>
        </p:nvSpPr>
        <p:spPr>
          <a:xfrm>
            <a:off x="595945" y="3696196"/>
            <a:ext cx="3137863" cy="2196320"/>
          </a:xfrm>
          <a:prstGeom prst="round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redondeado 12"/>
          <p:cNvSpPr/>
          <p:nvPr userDrawn="1"/>
        </p:nvSpPr>
        <p:spPr>
          <a:xfrm>
            <a:off x="1650214" y="2492766"/>
            <a:ext cx="2602472" cy="3862677"/>
          </a:xfrm>
          <a:prstGeom prst="round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1910139" y="3048988"/>
            <a:ext cx="9666534" cy="1858780"/>
          </a:xfrm>
          <a:prstGeom prst="round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Conector recto 17"/>
          <p:cNvCxnSpPr/>
          <p:nvPr userDrawn="1"/>
        </p:nvCxnSpPr>
        <p:spPr>
          <a:xfrm>
            <a:off x="922893" y="1186735"/>
            <a:ext cx="271149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Elipse 18"/>
          <p:cNvSpPr/>
          <p:nvPr userDrawn="1"/>
        </p:nvSpPr>
        <p:spPr>
          <a:xfrm>
            <a:off x="3634386" y="1128847"/>
            <a:ext cx="198313" cy="15093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2164876" y="3308525"/>
            <a:ext cx="8382402" cy="1325563"/>
          </a:xfrm>
        </p:spPr>
        <p:txBody>
          <a:bodyPr>
            <a:noAutofit/>
          </a:bodyPr>
          <a:lstStyle>
            <a:lvl1pPr algn="r">
              <a:defRPr lang="es-CO" sz="4800" b="1" kern="1200" dirty="0">
                <a:solidFill>
                  <a:schemeClr val="bg1"/>
                </a:solidFill>
                <a:latin typeface="Brush Script MT" panose="03060802040406070304" pitchFamily="66" charset="0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CO" dirty="0"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465" y="6057467"/>
            <a:ext cx="2108535" cy="8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1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" y="0"/>
            <a:ext cx="1218117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400">
                <a:latin typeface="Rockwell" panose="02060603020205020403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741714" y="6356350"/>
            <a:ext cx="1839686" cy="365125"/>
          </a:xfrm>
        </p:spPr>
        <p:txBody>
          <a:bodyPr/>
          <a:lstStyle/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Forma libre 7"/>
          <p:cNvSpPr/>
          <p:nvPr userDrawn="1"/>
        </p:nvSpPr>
        <p:spPr>
          <a:xfrm>
            <a:off x="798276" y="6116240"/>
            <a:ext cx="692944" cy="721519"/>
          </a:xfrm>
          <a:custGeom>
            <a:avLst/>
            <a:gdLst>
              <a:gd name="connsiteX0" fmla="*/ 2381 w 692944"/>
              <a:gd name="connsiteY0" fmla="*/ 2382 h 721519"/>
              <a:gd name="connsiteX1" fmla="*/ 330994 w 692944"/>
              <a:gd name="connsiteY1" fmla="*/ 176213 h 721519"/>
              <a:gd name="connsiteX2" fmla="*/ 692944 w 692944"/>
              <a:gd name="connsiteY2" fmla="*/ 0 h 721519"/>
              <a:gd name="connsiteX3" fmla="*/ 692944 w 692944"/>
              <a:gd name="connsiteY3" fmla="*/ 721519 h 721519"/>
              <a:gd name="connsiteX4" fmla="*/ 0 w 692944"/>
              <a:gd name="connsiteY4" fmla="*/ 721519 h 721519"/>
              <a:gd name="connsiteX5" fmla="*/ 2381 w 692944"/>
              <a:gd name="connsiteY5" fmla="*/ 2382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944" h="721519">
                <a:moveTo>
                  <a:pt x="2381" y="2382"/>
                </a:moveTo>
                <a:lnTo>
                  <a:pt x="330994" y="176213"/>
                </a:lnTo>
                <a:lnTo>
                  <a:pt x="692944" y="0"/>
                </a:lnTo>
                <a:lnTo>
                  <a:pt x="692944" y="721519"/>
                </a:lnTo>
                <a:lnTo>
                  <a:pt x="0" y="721519"/>
                </a:lnTo>
                <a:cubicBezTo>
                  <a:pt x="794" y="481807"/>
                  <a:pt x="1587" y="242094"/>
                  <a:pt x="2381" y="2382"/>
                </a:cubicBezTo>
                <a:close/>
              </a:path>
            </a:pathLst>
          </a:custGeom>
          <a:solidFill>
            <a:srgbClr val="C7414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5551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" y="0"/>
            <a:ext cx="12181173" cy="685800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4000">
                <a:latin typeface="Rockwell" panose="02060603020205020403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640114" y="6356350"/>
            <a:ext cx="1941286" cy="365125"/>
          </a:xfrm>
        </p:spPr>
        <p:txBody>
          <a:bodyPr/>
          <a:lstStyle/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Forma libre 7"/>
          <p:cNvSpPr/>
          <p:nvPr userDrawn="1"/>
        </p:nvSpPr>
        <p:spPr>
          <a:xfrm>
            <a:off x="798276" y="6116240"/>
            <a:ext cx="692944" cy="721519"/>
          </a:xfrm>
          <a:custGeom>
            <a:avLst/>
            <a:gdLst>
              <a:gd name="connsiteX0" fmla="*/ 2381 w 692944"/>
              <a:gd name="connsiteY0" fmla="*/ 2382 h 721519"/>
              <a:gd name="connsiteX1" fmla="*/ 330994 w 692944"/>
              <a:gd name="connsiteY1" fmla="*/ 176213 h 721519"/>
              <a:gd name="connsiteX2" fmla="*/ 692944 w 692944"/>
              <a:gd name="connsiteY2" fmla="*/ 0 h 721519"/>
              <a:gd name="connsiteX3" fmla="*/ 692944 w 692944"/>
              <a:gd name="connsiteY3" fmla="*/ 721519 h 721519"/>
              <a:gd name="connsiteX4" fmla="*/ 0 w 692944"/>
              <a:gd name="connsiteY4" fmla="*/ 721519 h 721519"/>
              <a:gd name="connsiteX5" fmla="*/ 2381 w 692944"/>
              <a:gd name="connsiteY5" fmla="*/ 2382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944" h="721519">
                <a:moveTo>
                  <a:pt x="2381" y="2382"/>
                </a:moveTo>
                <a:lnTo>
                  <a:pt x="330994" y="176213"/>
                </a:lnTo>
                <a:lnTo>
                  <a:pt x="692944" y="0"/>
                </a:lnTo>
                <a:lnTo>
                  <a:pt x="692944" y="721519"/>
                </a:lnTo>
                <a:lnTo>
                  <a:pt x="0" y="721519"/>
                </a:lnTo>
                <a:cubicBezTo>
                  <a:pt x="794" y="481807"/>
                  <a:pt x="1587" y="242094"/>
                  <a:pt x="2381" y="2382"/>
                </a:cubicBezTo>
                <a:close/>
              </a:path>
            </a:pathLst>
          </a:custGeom>
          <a:solidFill>
            <a:srgbClr val="C7414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7227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and-rodr\Desktop\campus 39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2"/>
          <a:stretch/>
        </p:blipFill>
        <p:spPr bwMode="auto">
          <a:xfrm>
            <a:off x="0" y="1"/>
            <a:ext cx="49041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os almacenados 7"/>
          <p:cNvSpPr/>
          <p:nvPr userDrawn="1"/>
        </p:nvSpPr>
        <p:spPr>
          <a:xfrm flipH="1">
            <a:off x="744582" y="1"/>
            <a:ext cx="13714368" cy="6857999"/>
          </a:xfrm>
          <a:prstGeom prst="flowChartOnlineStorage">
            <a:avLst/>
          </a:prstGeom>
          <a:solidFill>
            <a:srgbClr val="C74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48100" y="292555"/>
            <a:ext cx="7753350" cy="1325563"/>
          </a:xfrm>
        </p:spPr>
        <p:txBody>
          <a:bodyPr>
            <a:normAutofit/>
          </a:bodyPr>
          <a:lstStyle>
            <a:lvl1pPr algn="r">
              <a:defRPr lang="es-CO" sz="32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  <a:ea typeface="+mn-ea"/>
                <a:cs typeface="+mn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81400" y="1920875"/>
            <a:ext cx="8735241" cy="4351338"/>
          </a:xfrm>
        </p:spPr>
        <p:txBody>
          <a:bodyPr/>
          <a:lstStyle>
            <a:lvl1pPr>
              <a:defRPr lang="es-ES" sz="28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s-ES" sz="24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lang="es-ES" sz="20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lang="es-ES" sz="18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lang="es-CO" sz="18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 dirty="0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4536951" y="1448126"/>
            <a:ext cx="702095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486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3581400" y="0"/>
            <a:ext cx="8610600" cy="6858000"/>
          </a:xfrm>
          <a:prstGeom prst="rect">
            <a:avLst/>
          </a:prstGeom>
          <a:solidFill>
            <a:srgbClr val="C74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7"/>
          <a:stretch/>
        </p:blipFill>
        <p:spPr>
          <a:xfrm>
            <a:off x="4333" y="-5519"/>
            <a:ext cx="3558017" cy="6863519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Rectángulo redondeado 9"/>
          <p:cNvSpPr/>
          <p:nvPr userDrawn="1"/>
        </p:nvSpPr>
        <p:spPr>
          <a:xfrm>
            <a:off x="244206" y="613557"/>
            <a:ext cx="3137863" cy="2196320"/>
          </a:xfrm>
          <a:prstGeom prst="round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1813137" y="1978417"/>
            <a:ext cx="9160792" cy="2336408"/>
          </a:xfrm>
          <a:prstGeom prst="round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redondeado 10"/>
          <p:cNvSpPr/>
          <p:nvPr userDrawn="1"/>
        </p:nvSpPr>
        <p:spPr>
          <a:xfrm>
            <a:off x="1365250" y="1380836"/>
            <a:ext cx="2602472" cy="4708814"/>
          </a:xfrm>
          <a:prstGeom prst="round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209800" y="1195388"/>
            <a:ext cx="9137650" cy="2852737"/>
          </a:xfrm>
        </p:spPr>
        <p:txBody>
          <a:bodyPr anchor="b">
            <a:normAutofit/>
          </a:bodyPr>
          <a:lstStyle>
            <a:lvl1pPr>
              <a:defRPr lang="es-CO" sz="44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  <a:ea typeface="+mn-ea"/>
                <a:cs typeface="+mn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09800" y="4589463"/>
            <a:ext cx="9137650" cy="1500187"/>
          </a:xfrm>
        </p:spPr>
        <p:txBody>
          <a:bodyPr>
            <a:normAutofit/>
          </a:bodyPr>
          <a:lstStyle>
            <a:lvl1pPr marL="0" indent="0">
              <a:buNone/>
              <a:defRPr lang="es-ES" sz="4400" b="1" kern="1200" dirty="0" smtClean="0">
                <a:solidFill>
                  <a:schemeClr val="tx1"/>
                </a:solidFill>
                <a:latin typeface="Brush Script MT" panose="03060802040406070304" pitchFamily="66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8254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" y="0"/>
            <a:ext cx="1218117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s-ES" sz="4400" kern="12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lang="es-ES" sz="24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s-ES" sz="24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lang="es-ES" sz="20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lang="es-ES" sz="20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lang="es-CO" sz="20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defRPr lang="es-ES" sz="24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defRPr lang="es-ES" sz="24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lang="es-ES" sz="20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lang="es-ES" sz="20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lang="es-CO" sz="20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mtClean="0"/>
              <a:t>Haga clic para modificar el estilo de texto del patrón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mtClean="0"/>
              <a:t>Segundo nivel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mtClean="0"/>
              <a:t>Tercer nivel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mtClean="0"/>
              <a:t>Cuarto nivel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mtClean="0"/>
              <a:t>Quinto nivel</a:t>
            </a:r>
            <a:endParaRPr lang="es-CO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2177142" y="6356350"/>
            <a:ext cx="1404257" cy="365125"/>
          </a:xfrm>
        </p:spPr>
        <p:txBody>
          <a:bodyPr/>
          <a:lstStyle/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Forma libre 15"/>
          <p:cNvSpPr/>
          <p:nvPr userDrawn="1"/>
        </p:nvSpPr>
        <p:spPr>
          <a:xfrm>
            <a:off x="798276" y="6116240"/>
            <a:ext cx="692944" cy="721519"/>
          </a:xfrm>
          <a:custGeom>
            <a:avLst/>
            <a:gdLst>
              <a:gd name="connsiteX0" fmla="*/ 2381 w 692944"/>
              <a:gd name="connsiteY0" fmla="*/ 2382 h 721519"/>
              <a:gd name="connsiteX1" fmla="*/ 330994 w 692944"/>
              <a:gd name="connsiteY1" fmla="*/ 176213 h 721519"/>
              <a:gd name="connsiteX2" fmla="*/ 692944 w 692944"/>
              <a:gd name="connsiteY2" fmla="*/ 0 h 721519"/>
              <a:gd name="connsiteX3" fmla="*/ 692944 w 692944"/>
              <a:gd name="connsiteY3" fmla="*/ 721519 h 721519"/>
              <a:gd name="connsiteX4" fmla="*/ 0 w 692944"/>
              <a:gd name="connsiteY4" fmla="*/ 721519 h 721519"/>
              <a:gd name="connsiteX5" fmla="*/ 2381 w 692944"/>
              <a:gd name="connsiteY5" fmla="*/ 2382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944" h="721519">
                <a:moveTo>
                  <a:pt x="2381" y="2382"/>
                </a:moveTo>
                <a:lnTo>
                  <a:pt x="330994" y="176213"/>
                </a:lnTo>
                <a:lnTo>
                  <a:pt x="692944" y="0"/>
                </a:lnTo>
                <a:lnTo>
                  <a:pt x="692944" y="721519"/>
                </a:lnTo>
                <a:lnTo>
                  <a:pt x="0" y="721519"/>
                </a:lnTo>
                <a:cubicBezTo>
                  <a:pt x="794" y="481807"/>
                  <a:pt x="1587" y="242094"/>
                  <a:pt x="2381" y="2382"/>
                </a:cubicBezTo>
                <a:close/>
              </a:path>
            </a:pathLst>
          </a:custGeom>
          <a:solidFill>
            <a:srgbClr val="C7414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m 3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9" t="4415" r="6369" b="78608"/>
          <a:stretch/>
        </p:blipFill>
        <p:spPr>
          <a:xfrm flipH="1">
            <a:off x="0" y="229595"/>
            <a:ext cx="856343" cy="87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3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6" t="4415" r="6369" b="78608"/>
          <a:stretch/>
        </p:blipFill>
        <p:spPr>
          <a:xfrm flipH="1">
            <a:off x="10466556" y="229595"/>
            <a:ext cx="1714598" cy="874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744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" y="0"/>
            <a:ext cx="12181173" cy="6858000"/>
          </a:xfrm>
          <a:prstGeom prst="rect">
            <a:avLst/>
          </a:prstGeom>
        </p:spPr>
      </p:pic>
      <p:sp>
        <p:nvSpPr>
          <p:cNvPr id="16" name="Forma libre 15"/>
          <p:cNvSpPr/>
          <p:nvPr userDrawn="1"/>
        </p:nvSpPr>
        <p:spPr>
          <a:xfrm>
            <a:off x="798276" y="6116240"/>
            <a:ext cx="692944" cy="721519"/>
          </a:xfrm>
          <a:custGeom>
            <a:avLst/>
            <a:gdLst>
              <a:gd name="connsiteX0" fmla="*/ 2381 w 692944"/>
              <a:gd name="connsiteY0" fmla="*/ 2382 h 721519"/>
              <a:gd name="connsiteX1" fmla="*/ 330994 w 692944"/>
              <a:gd name="connsiteY1" fmla="*/ 176213 h 721519"/>
              <a:gd name="connsiteX2" fmla="*/ 692944 w 692944"/>
              <a:gd name="connsiteY2" fmla="*/ 0 h 721519"/>
              <a:gd name="connsiteX3" fmla="*/ 692944 w 692944"/>
              <a:gd name="connsiteY3" fmla="*/ 721519 h 721519"/>
              <a:gd name="connsiteX4" fmla="*/ 0 w 692944"/>
              <a:gd name="connsiteY4" fmla="*/ 721519 h 721519"/>
              <a:gd name="connsiteX5" fmla="*/ 2381 w 692944"/>
              <a:gd name="connsiteY5" fmla="*/ 2382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944" h="721519">
                <a:moveTo>
                  <a:pt x="2381" y="2382"/>
                </a:moveTo>
                <a:lnTo>
                  <a:pt x="330994" y="176213"/>
                </a:lnTo>
                <a:lnTo>
                  <a:pt x="692944" y="0"/>
                </a:lnTo>
                <a:lnTo>
                  <a:pt x="692944" y="721519"/>
                </a:lnTo>
                <a:lnTo>
                  <a:pt x="0" y="721519"/>
                </a:lnTo>
                <a:cubicBezTo>
                  <a:pt x="794" y="481807"/>
                  <a:pt x="1587" y="242094"/>
                  <a:pt x="2381" y="2382"/>
                </a:cubicBezTo>
                <a:close/>
              </a:path>
            </a:pathLst>
          </a:custGeom>
          <a:solidFill>
            <a:srgbClr val="C7414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1"/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  <a:ea typeface="+mn-ea"/>
                <a:cs typeface="+mn-cs"/>
              </a:defRPr>
            </a:lvl1pPr>
          </a:lstStyle>
          <a:p>
            <a:r>
              <a:rPr lang="es-CO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s-ES" sz="24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algn="ctr" defTabSz="914400" rtl="0" eaLnBrk="1" latinLnBrk="0" hangingPunct="1">
              <a:defRPr lang="es-ES" sz="24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s-ES" sz="24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lang="es-ES" sz="24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  <p:pic>
        <p:nvPicPr>
          <p:cNvPr id="17" name="Imagem 3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9" t="4415" r="6369" b="78608"/>
          <a:stretch/>
        </p:blipFill>
        <p:spPr>
          <a:xfrm flipH="1">
            <a:off x="0" y="229595"/>
            <a:ext cx="856343" cy="87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3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6" t="4415" r="6369" b="78608"/>
          <a:stretch/>
        </p:blipFill>
        <p:spPr>
          <a:xfrm flipH="1">
            <a:off x="10466556" y="229595"/>
            <a:ext cx="1714598" cy="874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95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" y="0"/>
            <a:ext cx="1218117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s-CO" sz="4400" kern="1200" dirty="0">
                <a:solidFill>
                  <a:srgbClr val="434343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1756228" y="6356350"/>
            <a:ext cx="1825171" cy="365125"/>
          </a:xfrm>
        </p:spPr>
        <p:txBody>
          <a:bodyPr/>
          <a:lstStyle/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Forma libre 6"/>
          <p:cNvSpPr/>
          <p:nvPr userDrawn="1"/>
        </p:nvSpPr>
        <p:spPr>
          <a:xfrm>
            <a:off x="798276" y="6116240"/>
            <a:ext cx="692944" cy="721519"/>
          </a:xfrm>
          <a:custGeom>
            <a:avLst/>
            <a:gdLst>
              <a:gd name="connsiteX0" fmla="*/ 2381 w 692944"/>
              <a:gd name="connsiteY0" fmla="*/ 2382 h 721519"/>
              <a:gd name="connsiteX1" fmla="*/ 330994 w 692944"/>
              <a:gd name="connsiteY1" fmla="*/ 176213 h 721519"/>
              <a:gd name="connsiteX2" fmla="*/ 692944 w 692944"/>
              <a:gd name="connsiteY2" fmla="*/ 0 h 721519"/>
              <a:gd name="connsiteX3" fmla="*/ 692944 w 692944"/>
              <a:gd name="connsiteY3" fmla="*/ 721519 h 721519"/>
              <a:gd name="connsiteX4" fmla="*/ 0 w 692944"/>
              <a:gd name="connsiteY4" fmla="*/ 721519 h 721519"/>
              <a:gd name="connsiteX5" fmla="*/ 2381 w 692944"/>
              <a:gd name="connsiteY5" fmla="*/ 2382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944" h="721519">
                <a:moveTo>
                  <a:pt x="2381" y="2382"/>
                </a:moveTo>
                <a:lnTo>
                  <a:pt x="330994" y="176213"/>
                </a:lnTo>
                <a:lnTo>
                  <a:pt x="692944" y="0"/>
                </a:lnTo>
                <a:lnTo>
                  <a:pt x="692944" y="721519"/>
                </a:lnTo>
                <a:lnTo>
                  <a:pt x="0" y="721519"/>
                </a:lnTo>
                <a:cubicBezTo>
                  <a:pt x="794" y="481807"/>
                  <a:pt x="1587" y="242094"/>
                  <a:pt x="2381" y="2382"/>
                </a:cubicBezTo>
                <a:close/>
              </a:path>
            </a:pathLst>
          </a:custGeom>
          <a:solidFill>
            <a:srgbClr val="C7414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m 3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9" t="4415" r="6369" b="78608"/>
          <a:stretch/>
        </p:blipFill>
        <p:spPr>
          <a:xfrm flipH="1">
            <a:off x="0" y="229595"/>
            <a:ext cx="856343" cy="87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3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6" t="4415" r="13332" b="78608"/>
          <a:stretch/>
        </p:blipFill>
        <p:spPr>
          <a:xfrm flipH="1">
            <a:off x="11117942" y="229595"/>
            <a:ext cx="1077725" cy="874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74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" y="0"/>
            <a:ext cx="12181173" cy="6858000"/>
          </a:xfrm>
          <a:prstGeom prst="rect">
            <a:avLst/>
          </a:prstGeom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1712686" y="6356350"/>
            <a:ext cx="1868714" cy="365125"/>
          </a:xfrm>
        </p:spPr>
        <p:txBody>
          <a:bodyPr/>
          <a:lstStyle/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m 3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6" t="4415" r="6369" b="78608"/>
          <a:stretch/>
        </p:blipFill>
        <p:spPr>
          <a:xfrm flipH="1">
            <a:off x="10466556" y="229595"/>
            <a:ext cx="1714598" cy="87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3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6" t="4415" r="6369" b="78608"/>
          <a:stretch/>
        </p:blipFill>
        <p:spPr>
          <a:xfrm flipH="1">
            <a:off x="-1912" y="229595"/>
            <a:ext cx="1714598" cy="874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5250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" y="0"/>
            <a:ext cx="1218117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defRPr lang="es-CO" sz="3000" b="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>
                <a:latin typeface="Franklin Gothic Medium" panose="020B0603020102020204" pitchFamily="34" charset="0"/>
              </a:defRPr>
            </a:lvl1pPr>
            <a:lvl2pPr>
              <a:defRPr sz="2800">
                <a:latin typeface="Franklin Gothic Medium" panose="020B0603020102020204" pitchFamily="34" charset="0"/>
              </a:defRPr>
            </a:lvl2pPr>
            <a:lvl3pPr>
              <a:defRPr sz="2400">
                <a:latin typeface="Franklin Gothic Medium" panose="020B0603020102020204" pitchFamily="34" charset="0"/>
              </a:defRPr>
            </a:lvl3pPr>
            <a:lvl4pPr>
              <a:defRPr sz="2000">
                <a:latin typeface="Franklin Gothic Medium" panose="020B0603020102020204" pitchFamily="34" charset="0"/>
              </a:defRPr>
            </a:lvl4pPr>
            <a:lvl5pPr>
              <a:defRPr sz="2000">
                <a:latin typeface="Franklin Gothic Medium" panose="020B06030201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1785256" y="6356350"/>
            <a:ext cx="1796143" cy="365125"/>
          </a:xfrm>
        </p:spPr>
        <p:txBody>
          <a:bodyPr/>
          <a:lstStyle/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Forma libre 8"/>
          <p:cNvSpPr/>
          <p:nvPr userDrawn="1"/>
        </p:nvSpPr>
        <p:spPr>
          <a:xfrm>
            <a:off x="798276" y="6116240"/>
            <a:ext cx="692944" cy="721519"/>
          </a:xfrm>
          <a:custGeom>
            <a:avLst/>
            <a:gdLst>
              <a:gd name="connsiteX0" fmla="*/ 2381 w 692944"/>
              <a:gd name="connsiteY0" fmla="*/ 2382 h 721519"/>
              <a:gd name="connsiteX1" fmla="*/ 330994 w 692944"/>
              <a:gd name="connsiteY1" fmla="*/ 176213 h 721519"/>
              <a:gd name="connsiteX2" fmla="*/ 692944 w 692944"/>
              <a:gd name="connsiteY2" fmla="*/ 0 h 721519"/>
              <a:gd name="connsiteX3" fmla="*/ 692944 w 692944"/>
              <a:gd name="connsiteY3" fmla="*/ 721519 h 721519"/>
              <a:gd name="connsiteX4" fmla="*/ 0 w 692944"/>
              <a:gd name="connsiteY4" fmla="*/ 721519 h 721519"/>
              <a:gd name="connsiteX5" fmla="*/ 2381 w 692944"/>
              <a:gd name="connsiteY5" fmla="*/ 2382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944" h="721519">
                <a:moveTo>
                  <a:pt x="2381" y="2382"/>
                </a:moveTo>
                <a:lnTo>
                  <a:pt x="330994" y="176213"/>
                </a:lnTo>
                <a:lnTo>
                  <a:pt x="692944" y="0"/>
                </a:lnTo>
                <a:lnTo>
                  <a:pt x="692944" y="721519"/>
                </a:lnTo>
                <a:lnTo>
                  <a:pt x="0" y="721519"/>
                </a:lnTo>
                <a:cubicBezTo>
                  <a:pt x="794" y="481807"/>
                  <a:pt x="1587" y="242094"/>
                  <a:pt x="2381" y="2382"/>
                </a:cubicBezTo>
                <a:close/>
              </a:path>
            </a:pathLst>
          </a:custGeom>
          <a:solidFill>
            <a:srgbClr val="C7414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915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" y="0"/>
            <a:ext cx="1218117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3000">
                <a:latin typeface="Century Gothic" panose="020B0502020202020204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1814286" y="6356350"/>
            <a:ext cx="1767114" cy="365125"/>
          </a:xfrm>
        </p:spPr>
        <p:txBody>
          <a:bodyPr/>
          <a:lstStyle/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Forma libre 8"/>
          <p:cNvSpPr/>
          <p:nvPr userDrawn="1"/>
        </p:nvSpPr>
        <p:spPr>
          <a:xfrm>
            <a:off x="798276" y="6116240"/>
            <a:ext cx="692944" cy="721519"/>
          </a:xfrm>
          <a:custGeom>
            <a:avLst/>
            <a:gdLst>
              <a:gd name="connsiteX0" fmla="*/ 2381 w 692944"/>
              <a:gd name="connsiteY0" fmla="*/ 2382 h 721519"/>
              <a:gd name="connsiteX1" fmla="*/ 330994 w 692944"/>
              <a:gd name="connsiteY1" fmla="*/ 176213 h 721519"/>
              <a:gd name="connsiteX2" fmla="*/ 692944 w 692944"/>
              <a:gd name="connsiteY2" fmla="*/ 0 h 721519"/>
              <a:gd name="connsiteX3" fmla="*/ 692944 w 692944"/>
              <a:gd name="connsiteY3" fmla="*/ 721519 h 721519"/>
              <a:gd name="connsiteX4" fmla="*/ 0 w 692944"/>
              <a:gd name="connsiteY4" fmla="*/ 721519 h 721519"/>
              <a:gd name="connsiteX5" fmla="*/ 2381 w 692944"/>
              <a:gd name="connsiteY5" fmla="*/ 2382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944" h="721519">
                <a:moveTo>
                  <a:pt x="2381" y="2382"/>
                </a:moveTo>
                <a:lnTo>
                  <a:pt x="330994" y="176213"/>
                </a:lnTo>
                <a:lnTo>
                  <a:pt x="692944" y="0"/>
                </a:lnTo>
                <a:lnTo>
                  <a:pt x="692944" y="721519"/>
                </a:lnTo>
                <a:lnTo>
                  <a:pt x="0" y="721519"/>
                </a:lnTo>
                <a:cubicBezTo>
                  <a:pt x="794" y="481807"/>
                  <a:pt x="1587" y="242094"/>
                  <a:pt x="2381" y="2382"/>
                </a:cubicBezTo>
                <a:close/>
              </a:path>
            </a:pathLst>
          </a:custGeom>
          <a:solidFill>
            <a:srgbClr val="C7414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859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4D20D-1E9C-40EE-95C3-783FD56899C1}" type="datetimeFigureOut">
              <a:rPr lang="es-CO" smtClean="0"/>
              <a:t>22/06/2018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D7D99-E924-47F9-8BD0-2700AB96F8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83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emf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am.guiot699@uniandes.edu.c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jihurtad@uniandes.edu.c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0989" y="2762835"/>
            <a:ext cx="7548663" cy="1325563"/>
          </a:xfrm>
        </p:spPr>
        <p:txBody>
          <a:bodyPr/>
          <a:lstStyle/>
          <a:p>
            <a:r>
              <a:rPr lang="es-CO" dirty="0" err="1" smtClean="0">
                <a:latin typeface="Century Gothic" panose="020B0502020202020204" pitchFamily="34" charset="0"/>
              </a:rPr>
              <a:t>The</a:t>
            </a:r>
            <a:r>
              <a:rPr lang="es-CO" dirty="0" smtClean="0">
                <a:latin typeface="Century Gothic" panose="020B0502020202020204" pitchFamily="34" charset="0"/>
              </a:rPr>
              <a:t> Art of </a:t>
            </a:r>
            <a:r>
              <a:rPr lang="es-CO" dirty="0" err="1">
                <a:latin typeface="Century Gothic" panose="020B0502020202020204" pitchFamily="34" charset="0"/>
              </a:rPr>
              <a:t>D</a:t>
            </a:r>
            <a:r>
              <a:rPr lang="es-CO" dirty="0" err="1" smtClean="0">
                <a:latin typeface="Century Gothic" panose="020B0502020202020204" pitchFamily="34" charset="0"/>
              </a:rPr>
              <a:t>oing</a:t>
            </a:r>
            <a:r>
              <a:rPr lang="es-CO" dirty="0" smtClean="0">
                <a:latin typeface="Century Gothic" panose="020B0502020202020204" pitchFamily="34" charset="0"/>
              </a:rPr>
              <a:t> </a:t>
            </a:r>
            <a:r>
              <a:rPr lang="es-CO" dirty="0" err="1" smtClean="0">
                <a:latin typeface="Century Gothic" panose="020B0502020202020204" pitchFamily="34" charset="0"/>
              </a:rPr>
              <a:t>with</a:t>
            </a:r>
            <a:r>
              <a:rPr lang="es-CO" dirty="0" smtClean="0">
                <a:latin typeface="Century Gothic" panose="020B0502020202020204" pitchFamily="34" charset="0"/>
              </a:rPr>
              <a:t> a </a:t>
            </a:r>
            <a:r>
              <a:rPr lang="es-CO" dirty="0" err="1">
                <a:latin typeface="Century Gothic" panose="020B0502020202020204" pitchFamily="34" charset="0"/>
              </a:rPr>
              <a:t>H</a:t>
            </a:r>
            <a:r>
              <a:rPr lang="es-CO" dirty="0" err="1" smtClean="0">
                <a:latin typeface="Century Gothic" panose="020B0502020202020204" pitchFamily="34" charset="0"/>
              </a:rPr>
              <a:t>ighly</a:t>
            </a:r>
            <a:r>
              <a:rPr lang="es-CO" dirty="0" smtClean="0">
                <a:latin typeface="Century Gothic" panose="020B0502020202020204" pitchFamily="34" charset="0"/>
              </a:rPr>
              <a:t> </a:t>
            </a:r>
            <a:r>
              <a:rPr lang="es-CO" dirty="0" err="1">
                <a:latin typeface="Century Gothic" panose="020B0502020202020204" pitchFamily="34" charset="0"/>
              </a:rPr>
              <a:t>D</a:t>
            </a:r>
            <a:r>
              <a:rPr lang="es-CO" dirty="0" err="1" smtClean="0">
                <a:latin typeface="Century Gothic" panose="020B0502020202020204" pitchFamily="34" charset="0"/>
              </a:rPr>
              <a:t>isciplined</a:t>
            </a:r>
            <a:r>
              <a:rPr lang="es-CO" dirty="0" smtClean="0">
                <a:latin typeface="Century Gothic" panose="020B0502020202020204" pitchFamily="34" charset="0"/>
              </a:rPr>
              <a:t> </a:t>
            </a:r>
            <a:r>
              <a:rPr lang="es-CO" dirty="0" err="1">
                <a:latin typeface="Century Gothic" panose="020B0502020202020204" pitchFamily="34" charset="0"/>
              </a:rPr>
              <a:t>M</a:t>
            </a:r>
            <a:r>
              <a:rPr lang="es-CO" dirty="0" err="1" smtClean="0">
                <a:latin typeface="Century Gothic" panose="020B0502020202020204" pitchFamily="34" charset="0"/>
              </a:rPr>
              <a:t>indset</a:t>
            </a:r>
            <a:endParaRPr lang="es-CO" dirty="0">
              <a:latin typeface="Century Gothic" panose="020B0502020202020204" pitchFamily="34" charset="0"/>
            </a:endParaRPr>
          </a:p>
        </p:txBody>
      </p:sp>
      <p:sp>
        <p:nvSpPr>
          <p:cNvPr id="3" name="Título 3"/>
          <p:cNvSpPr txBox="1">
            <a:spLocks/>
          </p:cNvSpPr>
          <p:nvPr/>
        </p:nvSpPr>
        <p:spPr>
          <a:xfrm>
            <a:off x="484395" y="4788280"/>
            <a:ext cx="7548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4800" b="1" kern="1200" dirty="0">
                <a:solidFill>
                  <a:schemeClr val="bg1"/>
                </a:solidFill>
                <a:latin typeface="Brush Script MT" panose="03060802040406070304" pitchFamily="66" charset="0"/>
                <a:ea typeface="+mn-ea"/>
                <a:cs typeface="+mn-cs"/>
              </a:defRPr>
            </a:lvl1pPr>
          </a:lstStyle>
          <a:p>
            <a:r>
              <a:rPr lang="en-US" sz="3600" dirty="0" smtClean="0">
                <a:latin typeface="Century Gothic" panose="020B0502020202020204" pitchFamily="34" charset="0"/>
              </a:rPr>
              <a:t>Andrés M. </a:t>
            </a:r>
            <a:r>
              <a:rPr lang="en-US" sz="3600" dirty="0" err="1" smtClean="0">
                <a:latin typeface="Century Gothic" panose="020B0502020202020204" pitchFamily="34" charset="0"/>
              </a:rPr>
              <a:t>Guiot</a:t>
            </a:r>
            <a:r>
              <a:rPr lang="en-US" sz="3600" dirty="0">
                <a:latin typeface="Century Gothic" panose="020B0502020202020204" pitchFamily="34" charset="0"/>
              </a:rPr>
              <a:t>-</a:t>
            </a:r>
            <a:r>
              <a:rPr lang="en-US" sz="3600" dirty="0" smtClean="0">
                <a:latin typeface="Century Gothic" panose="020B0502020202020204" pitchFamily="34" charset="0"/>
              </a:rPr>
              <a:t>Isaac</a:t>
            </a:r>
          </a:p>
          <a:p>
            <a:r>
              <a:rPr lang="en-US" sz="3600" dirty="0" smtClean="0">
                <a:latin typeface="Century Gothic" panose="020B0502020202020204" pitchFamily="34" charset="0"/>
              </a:rPr>
              <a:t>Jimena Hurtado</a:t>
            </a:r>
            <a:endParaRPr lang="en-US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7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Think</a:t>
            </a:r>
            <a:r>
              <a:rPr lang="es-CO" dirty="0" smtClean="0"/>
              <a:t> </a:t>
            </a:r>
            <a:r>
              <a:rPr lang="es-CO" dirty="0" err="1" smtClean="0"/>
              <a:t>like</a:t>
            </a:r>
            <a:r>
              <a:rPr lang="es-CO" dirty="0" smtClean="0"/>
              <a:t> </a:t>
            </a:r>
            <a:r>
              <a:rPr lang="es-CO" dirty="0" err="1" smtClean="0"/>
              <a:t>an</a:t>
            </a:r>
            <a:r>
              <a:rPr lang="es-CO" dirty="0" smtClean="0"/>
              <a:t> </a:t>
            </a:r>
            <a:r>
              <a:rPr lang="es-CO" dirty="0" err="1" smtClean="0"/>
              <a:t>economist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66651" y="2536723"/>
            <a:ext cx="8116229" cy="2905432"/>
          </a:xfrm>
        </p:spPr>
        <p:txBody>
          <a:bodyPr/>
          <a:lstStyle/>
          <a:p>
            <a:r>
              <a:rPr lang="en-GB" dirty="0" smtClean="0">
                <a:effectLst/>
              </a:rPr>
              <a:t>“To </a:t>
            </a:r>
            <a:r>
              <a:rPr lang="en-GB" dirty="0">
                <a:effectLst/>
              </a:rPr>
              <a:t>think like an economist involves a </a:t>
            </a:r>
            <a:r>
              <a:rPr lang="en-GB" dirty="0">
                <a:solidFill>
                  <a:schemeClr val="bg1"/>
                </a:solidFill>
                <a:effectLst/>
              </a:rPr>
              <a:t>highly disciplined ‘mind-set’</a:t>
            </a:r>
            <a:r>
              <a:rPr lang="en-GB" dirty="0">
                <a:effectLst/>
              </a:rPr>
              <a:t>, yet one that is </a:t>
            </a:r>
            <a:r>
              <a:rPr lang="en-GB" dirty="0" smtClean="0">
                <a:solidFill>
                  <a:schemeClr val="bg1"/>
                </a:solidFill>
                <a:effectLst/>
              </a:rPr>
              <a:t>creative</a:t>
            </a:r>
            <a:r>
              <a:rPr lang="en-GB" dirty="0" smtClean="0">
                <a:effectLst/>
              </a:rPr>
              <a:t> - </a:t>
            </a:r>
            <a:r>
              <a:rPr lang="en-GB" dirty="0">
                <a:effectLst/>
              </a:rPr>
              <a:t>willing to </a:t>
            </a:r>
            <a:r>
              <a:rPr lang="en-GB" dirty="0">
                <a:solidFill>
                  <a:schemeClr val="bg1"/>
                </a:solidFill>
                <a:effectLst/>
              </a:rPr>
              <a:t>speculate</a:t>
            </a:r>
            <a:r>
              <a:rPr lang="en-GB" dirty="0">
                <a:effectLst/>
              </a:rPr>
              <a:t> about alternative relationships and to examine their implications” </a:t>
            </a:r>
            <a:r>
              <a:rPr lang="en-GB" dirty="0" smtClean="0">
                <a:effectLst/>
              </a:rPr>
              <a:t>(Siegfried et al. 1991: 200)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5741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48100" y="292556"/>
            <a:ext cx="7753350" cy="1178436"/>
          </a:xfrm>
        </p:spPr>
        <p:txBody>
          <a:bodyPr/>
          <a:lstStyle/>
          <a:p>
            <a:r>
              <a:rPr lang="es-CO" dirty="0" err="1" smtClean="0"/>
              <a:t>Economics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981738" y="2359742"/>
            <a:ext cx="9334903" cy="4160327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Economics studies how human beings use scarce productive resources like capital, </a:t>
            </a:r>
            <a:r>
              <a:rPr lang="en-GB" dirty="0" err="1" smtClean="0">
                <a:effectLst/>
              </a:rPr>
              <a:t>labor</a:t>
            </a:r>
            <a:r>
              <a:rPr lang="en-GB" dirty="0" smtClean="0">
                <a:effectLst/>
              </a:rPr>
              <a:t>, </a:t>
            </a:r>
            <a:r>
              <a:rPr lang="en-GB" dirty="0">
                <a:effectLst/>
              </a:rPr>
              <a:t>natural resources, knowledge in specific institutional settings, with the </a:t>
            </a:r>
            <a:r>
              <a:rPr lang="en-GB" dirty="0" smtClean="0">
                <a:effectLst/>
              </a:rPr>
              <a:t>goal of </a:t>
            </a:r>
            <a:r>
              <a:rPr lang="en-GB" dirty="0">
                <a:effectLst/>
              </a:rPr>
              <a:t>distributing goods and services to satisfy the needs of the members of society in an efficient, just and sustainable way.   </a:t>
            </a:r>
            <a:endParaRPr lang="es-CO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349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Profile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 err="1" smtClean="0"/>
              <a:t>What</a:t>
            </a:r>
            <a:r>
              <a:rPr lang="es-CO" dirty="0" smtClean="0"/>
              <a:t> do </a:t>
            </a:r>
            <a:r>
              <a:rPr lang="es-CO" dirty="0" err="1" smtClean="0"/>
              <a:t>they</a:t>
            </a:r>
            <a:r>
              <a:rPr lang="es-CO" dirty="0" smtClean="0"/>
              <a:t> do?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81400" y="2374489"/>
            <a:ext cx="8735241" cy="3897723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Through an ethical and integral training, the graduates of the undergraduate program </a:t>
            </a:r>
            <a:r>
              <a:rPr lang="en-GB" dirty="0" smtClean="0">
                <a:effectLst/>
              </a:rPr>
              <a:t>in Economics develop </a:t>
            </a:r>
            <a:r>
              <a:rPr lang="en-GB" dirty="0">
                <a:solidFill>
                  <a:schemeClr val="bg1"/>
                </a:solidFill>
                <a:effectLst/>
              </a:rPr>
              <a:t>analytical </a:t>
            </a:r>
            <a:r>
              <a:rPr lang="en-GB" dirty="0" smtClean="0">
                <a:solidFill>
                  <a:schemeClr val="bg1"/>
                </a:solidFill>
                <a:effectLst/>
              </a:rPr>
              <a:t>skills  </a:t>
            </a:r>
            <a:r>
              <a:rPr lang="en-GB" dirty="0" smtClean="0">
                <a:effectLst/>
              </a:rPr>
              <a:t>that make them </a:t>
            </a:r>
            <a:r>
              <a:rPr lang="en-GB" dirty="0" smtClean="0">
                <a:solidFill>
                  <a:schemeClr val="bg1"/>
                </a:solidFill>
                <a:effectLst/>
              </a:rPr>
              <a:t>innovative </a:t>
            </a:r>
            <a:r>
              <a:rPr lang="en-GB" dirty="0">
                <a:solidFill>
                  <a:schemeClr val="bg1"/>
                </a:solidFill>
                <a:effectLst/>
              </a:rPr>
              <a:t>and critical </a:t>
            </a:r>
            <a:r>
              <a:rPr lang="en-GB" dirty="0" smtClean="0">
                <a:solidFill>
                  <a:schemeClr val="bg1"/>
                </a:solidFill>
                <a:effectLst/>
              </a:rPr>
              <a:t>thinkers </a:t>
            </a:r>
            <a:r>
              <a:rPr lang="en-GB" dirty="0" smtClean="0">
                <a:effectLst/>
              </a:rPr>
              <a:t>capable of </a:t>
            </a:r>
            <a:r>
              <a:rPr lang="en-GB" dirty="0" smtClean="0">
                <a:solidFill>
                  <a:schemeClr val="bg1"/>
                </a:solidFill>
                <a:effectLst/>
              </a:rPr>
              <a:t>proposing and designing </a:t>
            </a:r>
            <a:r>
              <a:rPr lang="en-GB" dirty="0">
                <a:effectLst/>
              </a:rPr>
              <a:t>adequate solutions to the challenges of their own context.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343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Profile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 err="1" smtClean="0"/>
              <a:t>How</a:t>
            </a:r>
            <a:r>
              <a:rPr lang="es-CO" dirty="0" smtClean="0"/>
              <a:t> do </a:t>
            </a:r>
            <a:r>
              <a:rPr lang="es-CO" dirty="0" err="1" smtClean="0"/>
              <a:t>they</a:t>
            </a:r>
            <a:r>
              <a:rPr lang="es-CO" dirty="0" smtClean="0"/>
              <a:t> do </a:t>
            </a:r>
            <a:r>
              <a:rPr lang="es-CO" dirty="0" err="1" smtClean="0"/>
              <a:t>it</a:t>
            </a:r>
            <a:r>
              <a:rPr lang="es-CO" dirty="0" smtClean="0"/>
              <a:t>?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81400" y="2050025"/>
            <a:ext cx="8735241" cy="4222187"/>
          </a:xfrm>
        </p:spPr>
        <p:txBody>
          <a:bodyPr/>
          <a:lstStyle/>
          <a:p>
            <a:r>
              <a:rPr lang="en-GB" dirty="0">
                <a:effectLst/>
              </a:rPr>
              <a:t>With a </a:t>
            </a:r>
            <a:r>
              <a:rPr lang="en-GB" dirty="0">
                <a:solidFill>
                  <a:schemeClr val="bg1"/>
                </a:solidFill>
                <a:effectLst/>
              </a:rPr>
              <a:t>solid conceptual structure </a:t>
            </a:r>
            <a:r>
              <a:rPr lang="en-GB" dirty="0" smtClean="0">
                <a:effectLst/>
              </a:rPr>
              <a:t>product of their command of </a:t>
            </a:r>
            <a:r>
              <a:rPr lang="en-GB" dirty="0">
                <a:effectLst/>
              </a:rPr>
              <a:t>macroeconomics, microeconomics, the history of facts and ideas, and </a:t>
            </a:r>
            <a:r>
              <a:rPr lang="en-GB" dirty="0" smtClean="0">
                <a:effectLst/>
              </a:rPr>
              <a:t>quantitative tools</a:t>
            </a:r>
            <a:r>
              <a:rPr lang="en-GB" dirty="0">
                <a:effectLst/>
              </a:rPr>
              <a:t>, graduates can </a:t>
            </a:r>
            <a:r>
              <a:rPr lang="en-GB" dirty="0">
                <a:solidFill>
                  <a:schemeClr val="bg1"/>
                </a:solidFill>
                <a:effectLst/>
              </a:rPr>
              <a:t>identify</a:t>
            </a:r>
            <a:r>
              <a:rPr lang="en-GB" dirty="0">
                <a:effectLst/>
              </a:rPr>
              <a:t> and </a:t>
            </a:r>
            <a:r>
              <a:rPr lang="en-GB" dirty="0">
                <a:solidFill>
                  <a:schemeClr val="bg1"/>
                </a:solidFill>
                <a:effectLst/>
              </a:rPr>
              <a:t>understand</a:t>
            </a:r>
            <a:r>
              <a:rPr lang="en-GB" dirty="0">
                <a:effectLst/>
              </a:rPr>
              <a:t> the country’s problems </a:t>
            </a:r>
            <a:r>
              <a:rPr lang="en-GB" dirty="0" smtClean="0">
                <a:effectLst/>
              </a:rPr>
              <a:t>using a </a:t>
            </a:r>
            <a:r>
              <a:rPr lang="en-GB" dirty="0" smtClean="0">
                <a:solidFill>
                  <a:schemeClr val="bg1"/>
                </a:solidFill>
                <a:effectLst/>
              </a:rPr>
              <a:t>research and applied  </a:t>
            </a:r>
            <a:r>
              <a:rPr lang="en-GB" dirty="0">
                <a:solidFill>
                  <a:schemeClr val="bg1"/>
                </a:solidFill>
                <a:effectLst/>
              </a:rPr>
              <a:t>perspective  </a:t>
            </a:r>
            <a:r>
              <a:rPr lang="en-GB" dirty="0" smtClean="0">
                <a:effectLst/>
              </a:rPr>
              <a:t>in their professional career be it in the </a:t>
            </a:r>
            <a:r>
              <a:rPr lang="en-GB" dirty="0">
                <a:effectLst/>
              </a:rPr>
              <a:t>private </a:t>
            </a:r>
            <a:r>
              <a:rPr lang="en-GB" dirty="0" smtClean="0">
                <a:effectLst/>
              </a:rPr>
              <a:t>or public sectors.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2849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Proficiencies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>
                <a:effectLst/>
              </a:rPr>
              <a:t>Critical thinking</a:t>
            </a:r>
            <a:r>
              <a:rPr lang="en-GB" dirty="0">
                <a:effectLst/>
              </a:rPr>
              <a:t>: </a:t>
            </a:r>
            <a:r>
              <a:rPr lang="en-GB" dirty="0" smtClean="0">
                <a:effectLst/>
              </a:rPr>
              <a:t>ability </a:t>
            </a:r>
            <a:r>
              <a:rPr lang="en-GB" dirty="0">
                <a:effectLst/>
              </a:rPr>
              <a:t>to choose between theoretical and methodological tools to identify and solve economic </a:t>
            </a:r>
            <a:r>
              <a:rPr lang="en-GB" dirty="0" smtClean="0">
                <a:effectLst/>
              </a:rPr>
              <a:t>problems.</a:t>
            </a:r>
            <a:endParaRPr lang="es-CO" dirty="0">
              <a:effectLst/>
            </a:endParaRPr>
          </a:p>
          <a:p>
            <a:r>
              <a:rPr lang="en-GB" b="1" dirty="0">
                <a:effectLst/>
              </a:rPr>
              <a:t>Teamwork</a:t>
            </a:r>
            <a:r>
              <a:rPr lang="en-GB" dirty="0">
                <a:effectLst/>
              </a:rPr>
              <a:t>: </a:t>
            </a:r>
            <a:r>
              <a:rPr lang="en-GB" dirty="0" smtClean="0">
                <a:effectLst/>
              </a:rPr>
              <a:t>ability to </a:t>
            </a:r>
            <a:r>
              <a:rPr lang="en-GB" dirty="0">
                <a:effectLst/>
              </a:rPr>
              <a:t>work collaboratively with others, taking advantage of their strengths and </a:t>
            </a:r>
            <a:r>
              <a:rPr lang="en-GB" dirty="0" smtClean="0">
                <a:effectLst/>
              </a:rPr>
              <a:t>comparative advantages, to </a:t>
            </a:r>
            <a:r>
              <a:rPr lang="en-GB" dirty="0">
                <a:effectLst/>
              </a:rPr>
              <a:t>propose consensual solutions that synthetize individual contributions.</a:t>
            </a:r>
            <a:endParaRPr lang="es-CO" dirty="0">
              <a:effectLst/>
            </a:endParaRPr>
          </a:p>
          <a:p>
            <a:r>
              <a:rPr lang="en-GB" b="1" dirty="0">
                <a:effectLst/>
              </a:rPr>
              <a:t>Effective communication</a:t>
            </a:r>
            <a:r>
              <a:rPr lang="en-GB" dirty="0">
                <a:effectLst/>
              </a:rPr>
              <a:t>: </a:t>
            </a:r>
            <a:r>
              <a:rPr lang="en-GB" dirty="0" smtClean="0">
                <a:effectLst/>
              </a:rPr>
              <a:t>ability to </a:t>
            </a:r>
            <a:r>
              <a:rPr lang="en-GB" dirty="0">
                <a:effectLst/>
              </a:rPr>
              <a:t>communicate clearly, whether in oral of written form, </a:t>
            </a:r>
            <a:r>
              <a:rPr lang="en-GB" dirty="0" smtClean="0">
                <a:effectLst/>
              </a:rPr>
              <a:t>ideas</a:t>
            </a:r>
            <a:r>
              <a:rPr lang="en-GB" dirty="0">
                <a:effectLst/>
              </a:rPr>
              <a:t>, proposals and criticisms, considering both </a:t>
            </a:r>
            <a:r>
              <a:rPr lang="en-GB" dirty="0" smtClean="0">
                <a:effectLst/>
              </a:rPr>
              <a:t>audience </a:t>
            </a:r>
            <a:r>
              <a:rPr lang="en-GB" dirty="0">
                <a:effectLst/>
              </a:rPr>
              <a:t>and </a:t>
            </a:r>
            <a:r>
              <a:rPr lang="en-GB" dirty="0" smtClean="0">
                <a:effectLst/>
              </a:rPr>
              <a:t>context </a:t>
            </a:r>
            <a:r>
              <a:rPr lang="en-GB" dirty="0">
                <a:effectLst/>
              </a:rPr>
              <a:t>in which they </a:t>
            </a:r>
            <a:r>
              <a:rPr lang="en-GB" dirty="0" smtClean="0">
                <a:effectLst/>
              </a:rPr>
              <a:t>are.</a:t>
            </a:r>
            <a:endParaRPr lang="es-CO" dirty="0">
              <a:effectLst/>
            </a:endParaRPr>
          </a:p>
          <a:p>
            <a:r>
              <a:rPr lang="en-GB" b="1" dirty="0">
                <a:effectLst/>
              </a:rPr>
              <a:t>Ethical judgement</a:t>
            </a:r>
            <a:r>
              <a:rPr lang="en-GB" dirty="0">
                <a:effectLst/>
              </a:rPr>
              <a:t>: the sensitivity and practical wisdom to understand, identify and judge both the ethical foundations and the ethical implications of their performative role as economists in private and public settings.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864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672887" y="1271270"/>
            <a:ext cx="4305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Se vale pensar</a:t>
            </a:r>
            <a:endParaRPr lang="es-E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822847" y="2792810"/>
            <a:ext cx="6005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Entender para hacer</a:t>
            </a:r>
            <a:endParaRPr lang="es-E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613537" y="4230778"/>
            <a:ext cx="68076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La economía es un arte</a:t>
            </a:r>
            <a:endParaRPr lang="es-E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007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New </a:t>
            </a:r>
            <a:r>
              <a:rPr lang="es-CO" dirty="0" err="1" smtClean="0"/>
              <a:t>Curriculum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27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sz="half" idx="4294967295"/>
          </p:nvPr>
        </p:nvSpPr>
        <p:spPr>
          <a:xfrm>
            <a:off x="7458075" y="1825625"/>
            <a:ext cx="4733925" cy="4351338"/>
          </a:xfrm>
        </p:spPr>
        <p:txBody>
          <a:bodyPr/>
          <a:lstStyle/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52" y="191728"/>
            <a:ext cx="11540890" cy="62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8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Thinking</a:t>
            </a:r>
            <a:r>
              <a:rPr lang="es-CO" dirty="0" smtClean="0"/>
              <a:t> </a:t>
            </a:r>
            <a:r>
              <a:rPr lang="es-CO" dirty="0" err="1" smtClean="0"/>
              <a:t>problems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4" y="4033239"/>
            <a:ext cx="4542503" cy="2555158"/>
          </a:xfrm>
          <a:prstGeom prst="rect">
            <a:avLst/>
          </a:prstGeom>
        </p:spPr>
      </p:pic>
      <p:pic>
        <p:nvPicPr>
          <p:cNvPr id="5122" name="Picture 2" descr="C:\Users\jihurtad\Documents\Dropbox\Uniandes\Docencia\JuevesDocencia\PP3Feb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549" y="1614254"/>
            <a:ext cx="2346459" cy="156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1460087"/>
            <a:ext cx="3213630" cy="231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C:\Users\jihurtad\Documents\Dropbox\CriticalEdges\PP\Presentaciones\CCM\pics\Domin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79" y="3472553"/>
            <a:ext cx="3648426" cy="27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8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Doing</a:t>
            </a:r>
            <a:r>
              <a:rPr lang="es-CO" dirty="0" smtClean="0"/>
              <a:t> </a:t>
            </a:r>
            <a:r>
              <a:rPr lang="es-CO" dirty="0" err="1" smtClean="0"/>
              <a:t>Economics</a:t>
            </a:r>
            <a:r>
              <a:rPr lang="es-CO" dirty="0" smtClean="0"/>
              <a:t> 1</a:t>
            </a:r>
            <a:endParaRPr lang="es-CO" dirty="0"/>
          </a:p>
        </p:txBody>
      </p:sp>
      <p:pic>
        <p:nvPicPr>
          <p:cNvPr id="7170" name="Picture 2" descr="C:\Users\jihurtad\Documents\Dropbox\CriticalEdges\Fotos HE1\JC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9" y="1238865"/>
            <a:ext cx="3310781" cy="44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ihurtad\Documents\Dropbox\CriticalEdges\Fotos HE1\JC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604" y="986289"/>
            <a:ext cx="3279684" cy="245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jihurtad\Documents\Dropbox\CriticalEdges\Fotos HE1\AA_Mapa_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62" y="1628778"/>
            <a:ext cx="3303638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jihurtad\Documents\Dropbox\CriticalEdges\Fotos HE1\JC_Mapa_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363" y="3691508"/>
            <a:ext cx="4012088" cy="30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7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48100" y="292555"/>
            <a:ext cx="6550542" cy="1325563"/>
          </a:xfrm>
        </p:spPr>
        <p:txBody>
          <a:bodyPr/>
          <a:lstStyle/>
          <a:p>
            <a:r>
              <a:rPr lang="es-CO" dirty="0" smtClean="0"/>
              <a:t>Plan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19832" y="2227006"/>
            <a:ext cx="7810891" cy="4312941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s-CO" dirty="0" err="1" smtClean="0"/>
              <a:t>Economics</a:t>
            </a:r>
            <a:r>
              <a:rPr lang="es-CO" dirty="0" smtClean="0"/>
              <a:t> </a:t>
            </a:r>
            <a:r>
              <a:rPr lang="es-CO" dirty="0" err="1" smtClean="0"/>
              <a:t>education</a:t>
            </a:r>
            <a:r>
              <a:rPr lang="es-CO" dirty="0" smtClean="0"/>
              <a:t> at Universidad de los Andes.</a:t>
            </a:r>
          </a:p>
          <a:p>
            <a:pPr marL="514350" indent="-514350" algn="just">
              <a:buAutoNum type="arabicPeriod"/>
            </a:pPr>
            <a:r>
              <a:rPr lang="es-CO" dirty="0" err="1" smtClean="0"/>
              <a:t>Call</a:t>
            </a:r>
            <a:r>
              <a:rPr lang="es-CO" dirty="0" smtClean="0"/>
              <a:t> to </a:t>
            </a:r>
            <a:r>
              <a:rPr lang="es-CO" dirty="0" err="1" smtClean="0"/>
              <a:t>change</a:t>
            </a:r>
            <a:r>
              <a:rPr lang="es-CO" dirty="0" smtClean="0"/>
              <a:t> </a:t>
            </a:r>
            <a:r>
              <a:rPr lang="es-CO" dirty="0" err="1" smtClean="0"/>
              <a:t>economic</a:t>
            </a:r>
            <a:r>
              <a:rPr lang="es-CO" dirty="0" smtClean="0"/>
              <a:t> </a:t>
            </a:r>
            <a:r>
              <a:rPr lang="es-CO" dirty="0" err="1" smtClean="0"/>
              <a:t>education</a:t>
            </a:r>
            <a:r>
              <a:rPr lang="es-CO" dirty="0" smtClean="0"/>
              <a:t>.</a:t>
            </a:r>
          </a:p>
          <a:p>
            <a:pPr marL="514350" indent="-514350" algn="just">
              <a:buAutoNum type="arabicPeriod"/>
            </a:pPr>
            <a:r>
              <a:rPr lang="es-CO" dirty="0" err="1" smtClean="0"/>
              <a:t>Assessing</a:t>
            </a:r>
            <a:r>
              <a:rPr lang="es-CO" dirty="0" smtClean="0"/>
              <a:t> </a:t>
            </a:r>
            <a:r>
              <a:rPr lang="es-CO" dirty="0" err="1" smtClean="0"/>
              <a:t>our</a:t>
            </a:r>
            <a:r>
              <a:rPr lang="es-CO" dirty="0" smtClean="0"/>
              <a:t> </a:t>
            </a:r>
            <a:r>
              <a:rPr lang="es-CO" dirty="0" err="1" smtClean="0"/>
              <a:t>strengths</a:t>
            </a:r>
            <a:r>
              <a:rPr lang="es-CO" dirty="0" smtClean="0"/>
              <a:t> and </a:t>
            </a:r>
            <a:r>
              <a:rPr lang="es-CO" dirty="0" err="1" smtClean="0"/>
              <a:t>challenges</a:t>
            </a:r>
            <a:r>
              <a:rPr lang="es-CO" dirty="0" smtClean="0"/>
              <a:t>.</a:t>
            </a:r>
          </a:p>
          <a:p>
            <a:pPr marL="514350" indent="-514350" algn="just">
              <a:buAutoNum type="arabicPeriod"/>
            </a:pPr>
            <a:r>
              <a:rPr lang="es-CO" dirty="0" smtClean="0"/>
              <a:t>New </a:t>
            </a:r>
            <a:r>
              <a:rPr lang="es-CO" dirty="0" err="1" smtClean="0"/>
              <a:t>curriculum</a:t>
            </a:r>
            <a:r>
              <a:rPr lang="es-CO" dirty="0" smtClean="0"/>
              <a:t>. </a:t>
            </a:r>
          </a:p>
          <a:p>
            <a:pPr marL="0" indent="0" algn="just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6546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4490" y="389029"/>
            <a:ext cx="7020232" cy="41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19" y="4825670"/>
            <a:ext cx="9144000" cy="1569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709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How</a:t>
            </a:r>
            <a:r>
              <a:rPr lang="es-CO" dirty="0" smtClean="0"/>
              <a:t> are </a:t>
            </a:r>
            <a:r>
              <a:rPr lang="es-CO" dirty="0" err="1" smtClean="0"/>
              <a:t>we</a:t>
            </a:r>
            <a:r>
              <a:rPr lang="es-CO" dirty="0" smtClean="0"/>
              <a:t> </a:t>
            </a:r>
            <a:r>
              <a:rPr lang="es-CO" dirty="0" err="1" smtClean="0"/>
              <a:t>doing</a:t>
            </a:r>
            <a:r>
              <a:rPr lang="es-CO" dirty="0" smtClean="0"/>
              <a:t>?</a:t>
            </a:r>
            <a:endParaRPr lang="es-CO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015046"/>
              </p:ext>
            </p:extLst>
          </p:nvPr>
        </p:nvGraphicFramePr>
        <p:xfrm>
          <a:off x="5144172" y="2029414"/>
          <a:ext cx="5769636" cy="37962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89034"/>
                <a:gridCol w="1066390"/>
                <a:gridCol w="1066390"/>
                <a:gridCol w="1073911"/>
                <a:gridCol w="1073911"/>
              </a:tblGrid>
              <a:tr h="61683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 dirty="0" err="1">
                          <a:effectLst/>
                        </a:rPr>
                        <a:t>Course</a:t>
                      </a:r>
                      <a:endParaRPr lang="es-CO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Former curriculum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Reformed curriculum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7651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Fail (%)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Withdraw (%)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 dirty="0" err="1" smtClean="0">
                          <a:effectLst/>
                        </a:rPr>
                        <a:t>Fail</a:t>
                      </a:r>
                      <a:r>
                        <a:rPr lang="es-CO" sz="1800" dirty="0" smtClean="0">
                          <a:effectLst/>
                        </a:rPr>
                        <a:t> (%)</a:t>
                      </a:r>
                      <a:endParaRPr lang="es-CO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Withdraw (%)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4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Precalculus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21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2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17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0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1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Differential calculus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21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12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13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13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68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Integral calculus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18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14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7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3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68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 dirty="0" smtClean="0">
                          <a:effectLst/>
                        </a:rPr>
                        <a:t>Linear </a:t>
                      </a:r>
                      <a:r>
                        <a:rPr lang="es-CO" sz="1800" dirty="0">
                          <a:effectLst/>
                        </a:rPr>
                        <a:t>algebra</a:t>
                      </a:r>
                      <a:endParaRPr lang="es-CO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16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10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</a:rPr>
                        <a:t>10</a:t>
                      </a:r>
                      <a:endParaRPr lang="es-CO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 dirty="0">
                          <a:effectLst/>
                        </a:rPr>
                        <a:t>7</a:t>
                      </a:r>
                      <a:endParaRPr lang="es-CO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72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How</a:t>
            </a:r>
            <a:r>
              <a:rPr lang="es-CO" dirty="0" smtClean="0"/>
              <a:t> are </a:t>
            </a:r>
            <a:r>
              <a:rPr lang="es-CO" dirty="0" err="1" smtClean="0"/>
              <a:t>we</a:t>
            </a:r>
            <a:r>
              <a:rPr lang="es-CO" dirty="0" smtClean="0"/>
              <a:t> </a:t>
            </a:r>
            <a:r>
              <a:rPr lang="es-CO" dirty="0" err="1" smtClean="0"/>
              <a:t>doing</a:t>
            </a:r>
            <a:r>
              <a:rPr lang="es-CO" dirty="0" smtClean="0"/>
              <a:t>?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Social </a:t>
            </a:r>
            <a:r>
              <a:rPr lang="es-CO" dirty="0" err="1" smtClean="0"/>
              <a:t>interactions</a:t>
            </a:r>
            <a:r>
              <a:rPr lang="es-CO" dirty="0" smtClean="0"/>
              <a:t> </a:t>
            </a:r>
            <a:r>
              <a:rPr lang="es-CO" dirty="0" err="1" smtClean="0"/>
              <a:t>between</a:t>
            </a:r>
            <a:r>
              <a:rPr lang="es-CO" dirty="0" smtClean="0"/>
              <a:t> </a:t>
            </a:r>
            <a:r>
              <a:rPr lang="es-CO" dirty="0" err="1" smtClean="0"/>
              <a:t>students</a:t>
            </a:r>
            <a:r>
              <a:rPr lang="es-CO" dirty="0" smtClean="0"/>
              <a:t> and </a:t>
            </a:r>
            <a:r>
              <a:rPr lang="es-CO" dirty="0" err="1" smtClean="0"/>
              <a:t>professors</a:t>
            </a:r>
            <a:r>
              <a:rPr lang="es-CO" dirty="0" smtClean="0"/>
              <a:t>.</a:t>
            </a:r>
          </a:p>
          <a:p>
            <a:r>
              <a:rPr lang="es-CO" dirty="0" err="1" smtClean="0"/>
              <a:t>Fun</a:t>
            </a:r>
            <a:r>
              <a:rPr lang="es-CO" dirty="0" smtClean="0"/>
              <a:t>.</a:t>
            </a:r>
          </a:p>
          <a:p>
            <a:r>
              <a:rPr lang="es-CO" dirty="0" err="1" smtClean="0"/>
              <a:t>Space</a:t>
            </a:r>
            <a:r>
              <a:rPr lang="es-CO" dirty="0" smtClean="0"/>
              <a:t> to explore </a:t>
            </a:r>
            <a:r>
              <a:rPr lang="es-CO" dirty="0" err="1" smtClean="0"/>
              <a:t>their</a:t>
            </a:r>
            <a:r>
              <a:rPr lang="es-CO" dirty="0" smtClean="0"/>
              <a:t> </a:t>
            </a:r>
            <a:r>
              <a:rPr lang="es-CO" dirty="0" err="1" smtClean="0"/>
              <a:t>own</a:t>
            </a:r>
            <a:r>
              <a:rPr lang="es-CO" dirty="0" smtClean="0"/>
              <a:t> </a:t>
            </a:r>
            <a:r>
              <a:rPr lang="es-CO" dirty="0" err="1" smtClean="0"/>
              <a:t>interests</a:t>
            </a:r>
            <a:r>
              <a:rPr lang="es-CO" dirty="0" smtClean="0"/>
              <a:t> and </a:t>
            </a:r>
            <a:r>
              <a:rPr lang="es-CO" dirty="0" err="1" smtClean="0"/>
              <a:t>what</a:t>
            </a:r>
            <a:r>
              <a:rPr lang="es-CO" dirty="0" smtClean="0"/>
              <a:t> </a:t>
            </a:r>
            <a:r>
              <a:rPr lang="es-CO" dirty="0" err="1" smtClean="0"/>
              <a:t>they</a:t>
            </a:r>
            <a:r>
              <a:rPr lang="es-CO" dirty="0" smtClean="0"/>
              <a:t> </a:t>
            </a:r>
            <a:r>
              <a:rPr lang="es-CO" dirty="0" err="1" smtClean="0"/>
              <a:t>want</a:t>
            </a:r>
            <a:r>
              <a:rPr lang="es-CO" dirty="0" smtClean="0"/>
              <a:t> to do as </a:t>
            </a:r>
            <a:r>
              <a:rPr lang="es-CO" dirty="0" err="1" smtClean="0"/>
              <a:t>professional</a:t>
            </a:r>
            <a:r>
              <a:rPr lang="es-CO" dirty="0" smtClean="0"/>
              <a:t> </a:t>
            </a:r>
            <a:r>
              <a:rPr lang="es-CO" dirty="0" err="1" smtClean="0"/>
              <a:t>economists</a:t>
            </a:r>
            <a:r>
              <a:rPr lang="es-CO" dirty="0" smtClean="0"/>
              <a:t>.</a:t>
            </a:r>
          </a:p>
          <a:p>
            <a:r>
              <a:rPr lang="es-CO" dirty="0" smtClean="0"/>
              <a:t>DE: </a:t>
            </a:r>
            <a:r>
              <a:rPr lang="es-CO" dirty="0" err="1" smtClean="0"/>
              <a:t>finally</a:t>
            </a:r>
            <a:r>
              <a:rPr lang="es-CO" dirty="0" smtClean="0"/>
              <a:t> </a:t>
            </a:r>
            <a:r>
              <a:rPr lang="es-CO" dirty="0" err="1" smtClean="0"/>
              <a:t>see</a:t>
            </a:r>
            <a:r>
              <a:rPr lang="es-CO" dirty="0" smtClean="0"/>
              <a:t> </a:t>
            </a:r>
            <a:r>
              <a:rPr lang="es-CO" dirty="0" err="1" smtClean="0"/>
              <a:t>what</a:t>
            </a:r>
            <a:r>
              <a:rPr lang="es-CO" dirty="0" smtClean="0"/>
              <a:t> </a:t>
            </a:r>
            <a:r>
              <a:rPr lang="es-CO" dirty="0" err="1" smtClean="0"/>
              <a:t>all</a:t>
            </a:r>
            <a:r>
              <a:rPr lang="es-CO" dirty="0" smtClean="0"/>
              <a:t> </a:t>
            </a:r>
            <a:r>
              <a:rPr lang="es-CO" dirty="0" err="1" smtClean="0"/>
              <a:t>this</a:t>
            </a:r>
            <a:r>
              <a:rPr lang="es-CO" dirty="0" smtClean="0"/>
              <a:t> </a:t>
            </a:r>
            <a:r>
              <a:rPr lang="es-CO" dirty="0" err="1" smtClean="0"/>
              <a:t>is</a:t>
            </a:r>
            <a:r>
              <a:rPr lang="es-CO" dirty="0" smtClean="0"/>
              <a:t> </a:t>
            </a:r>
            <a:r>
              <a:rPr lang="es-CO" dirty="0" err="1" smtClean="0"/>
              <a:t>good</a:t>
            </a:r>
            <a:r>
              <a:rPr lang="es-CO" dirty="0" smtClean="0"/>
              <a:t> </a:t>
            </a:r>
            <a:r>
              <a:rPr lang="es-CO" dirty="0" err="1" smtClean="0"/>
              <a:t>for</a:t>
            </a:r>
            <a:r>
              <a:rPr lang="es-CO" dirty="0" smtClean="0"/>
              <a:t>. </a:t>
            </a:r>
          </a:p>
          <a:p>
            <a:r>
              <a:rPr lang="es-CO" dirty="0" err="1" smtClean="0"/>
              <a:t>Making</a:t>
            </a:r>
            <a:r>
              <a:rPr lang="es-CO" dirty="0" smtClean="0"/>
              <a:t> </a:t>
            </a:r>
            <a:r>
              <a:rPr lang="es-CO" dirty="0" err="1" smtClean="0"/>
              <a:t>sense</a:t>
            </a:r>
            <a:r>
              <a:rPr lang="es-CO" dirty="0" smtClean="0"/>
              <a:t> of </a:t>
            </a:r>
            <a:r>
              <a:rPr lang="es-CO" dirty="0" err="1" smtClean="0"/>
              <a:t>their</a:t>
            </a:r>
            <a:r>
              <a:rPr lang="es-CO" dirty="0" smtClean="0"/>
              <a:t> </a:t>
            </a:r>
            <a:r>
              <a:rPr lang="es-CO" dirty="0" err="1" smtClean="0"/>
              <a:t>own</a:t>
            </a:r>
            <a:r>
              <a:rPr lang="es-CO" dirty="0" smtClean="0"/>
              <a:t> </a:t>
            </a:r>
            <a:r>
              <a:rPr lang="es-CO" dirty="0" err="1" smtClean="0"/>
              <a:t>educational</a:t>
            </a:r>
            <a:r>
              <a:rPr lang="es-CO" dirty="0" smtClean="0"/>
              <a:t> </a:t>
            </a:r>
            <a:r>
              <a:rPr lang="es-CO" dirty="0" err="1" smtClean="0"/>
              <a:t>process</a:t>
            </a:r>
            <a:r>
              <a:rPr lang="es-CO" dirty="0" smtClean="0"/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39208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 smtClean="0"/>
              <a:t>Thank</a:t>
            </a:r>
            <a:r>
              <a:rPr lang="es-CO" dirty="0" smtClean="0"/>
              <a:t> </a:t>
            </a:r>
            <a:r>
              <a:rPr lang="es-CO" dirty="0" err="1" smtClean="0"/>
              <a:t>you</a:t>
            </a:r>
            <a:endParaRPr lang="es-CO" dirty="0"/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2362200" y="3872526"/>
            <a:ext cx="913765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44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  <a:ea typeface="+mn-ea"/>
                <a:cs typeface="+mn-cs"/>
              </a:defRPr>
            </a:lvl1pPr>
          </a:lstStyle>
          <a:p>
            <a:pPr algn="ctr"/>
            <a:r>
              <a:rPr lang="es-CO" dirty="0" smtClean="0">
                <a:hlinkClick r:id="rId3"/>
              </a:rPr>
              <a:t>am.guiot699@uniandes.edu.co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 smtClean="0">
                <a:hlinkClick r:id="rId4"/>
              </a:rPr>
              <a:t>jihurtad@uniandes.edu.co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 smtClean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002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1. </a:t>
            </a:r>
            <a:r>
              <a:rPr lang="es-CO" dirty="0" err="1" smtClean="0"/>
              <a:t>Economics</a:t>
            </a:r>
            <a:r>
              <a:rPr lang="es-CO" dirty="0" smtClean="0"/>
              <a:t> </a:t>
            </a:r>
            <a:r>
              <a:rPr lang="es-CO" dirty="0" err="1" smtClean="0"/>
              <a:t>education</a:t>
            </a:r>
            <a:r>
              <a:rPr lang="es-CO" dirty="0" smtClean="0"/>
              <a:t> at Universidad de los Andes</a:t>
            </a:r>
            <a:endParaRPr lang="es-CO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11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Economics</a:t>
            </a:r>
            <a:r>
              <a:rPr lang="es-CO" dirty="0" smtClean="0"/>
              <a:t> </a:t>
            </a:r>
            <a:r>
              <a:rPr lang="es-CO" dirty="0" err="1" smtClean="0"/>
              <a:t>Department</a:t>
            </a:r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000" y="1506680"/>
            <a:ext cx="3280277" cy="498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5 Grupo"/>
          <p:cNvGrpSpPr/>
          <p:nvPr/>
        </p:nvGrpSpPr>
        <p:grpSpPr>
          <a:xfrm>
            <a:off x="2021865" y="2204902"/>
            <a:ext cx="4584700" cy="3036539"/>
            <a:chOff x="1048472" y="2352386"/>
            <a:chExt cx="4584700" cy="3036539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472" y="2352386"/>
              <a:ext cx="4584700" cy="2755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4 CuadroTexto"/>
            <p:cNvSpPr txBox="1"/>
            <p:nvPr/>
          </p:nvSpPr>
          <p:spPr>
            <a:xfrm>
              <a:off x="1661676" y="5111926"/>
              <a:ext cx="33582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200" dirty="0" err="1" smtClean="0"/>
                <a:t>Source</a:t>
              </a:r>
              <a:r>
                <a:rPr lang="es-CO" sz="1200" dirty="0" smtClean="0"/>
                <a:t>: Vice-</a:t>
              </a:r>
              <a:r>
                <a:rPr lang="es-CO" sz="1200" dirty="0" err="1" smtClean="0"/>
                <a:t>Chancellory</a:t>
              </a:r>
              <a:r>
                <a:rPr lang="es-CO" sz="1200" dirty="0"/>
                <a:t> </a:t>
              </a:r>
              <a:r>
                <a:rPr lang="es-CO" sz="1200" dirty="0" err="1" smtClean="0"/>
                <a:t>Development</a:t>
              </a:r>
              <a:r>
                <a:rPr lang="es-CO" sz="1200" dirty="0" smtClean="0"/>
                <a:t> and </a:t>
              </a:r>
              <a:r>
                <a:rPr lang="es-CO" sz="1200" dirty="0" err="1" smtClean="0"/>
                <a:t>Alumni</a:t>
              </a:r>
              <a:endParaRPr lang="es-CO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8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666259"/>
              </p:ext>
            </p:extLst>
          </p:nvPr>
        </p:nvGraphicFramePr>
        <p:xfrm>
          <a:off x="1932038" y="1873046"/>
          <a:ext cx="8377086" cy="40702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64902"/>
                <a:gridCol w="3275764"/>
                <a:gridCol w="1802809"/>
                <a:gridCol w="1933611"/>
              </a:tblGrid>
              <a:tr h="117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QS </a:t>
                      </a:r>
                      <a:r>
                        <a:rPr lang="en-GB" sz="2000" dirty="0" smtClean="0">
                          <a:effectLst/>
                        </a:rPr>
                        <a:t>Ranking</a:t>
                      </a:r>
                      <a:r>
                        <a:rPr lang="en-GB" sz="2000" dirty="0">
                          <a:effectLst/>
                        </a:rPr>
                        <a:t/>
                      </a:r>
                      <a:br>
                        <a:rPr lang="en-GB" sz="2000" dirty="0">
                          <a:effectLst/>
                        </a:rPr>
                      </a:br>
                      <a:r>
                        <a:rPr lang="en-GB" sz="2000" dirty="0">
                          <a:effectLst/>
                        </a:rPr>
                        <a:t>2018</a:t>
                      </a:r>
                      <a:endParaRPr lang="es-CO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University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Country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Economic component of the curriculum (%)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Harvard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United States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40%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2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MIT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United States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52%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3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Stanford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United States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44%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4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Berkeley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United States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37%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7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LSE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United Kingdom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95%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101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Universidad de los Andes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</a:rPr>
                        <a:t>Colombia</a:t>
                      </a:r>
                      <a:endParaRPr lang="es-CO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effectLst/>
                        </a:rPr>
                        <a:t>88%</a:t>
                      </a:r>
                      <a:endParaRPr lang="es-CO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2. </a:t>
            </a:r>
            <a:r>
              <a:rPr lang="es-CO" dirty="0" err="1" smtClean="0"/>
              <a:t>Changes</a:t>
            </a:r>
            <a:r>
              <a:rPr lang="es-CO" dirty="0" smtClean="0"/>
              <a:t> in </a:t>
            </a:r>
            <a:r>
              <a:rPr lang="es-CO" dirty="0" err="1" smtClean="0"/>
              <a:t>economic</a:t>
            </a:r>
            <a:r>
              <a:rPr lang="es-CO" dirty="0" smtClean="0"/>
              <a:t> </a:t>
            </a:r>
            <a:r>
              <a:rPr lang="es-CO" dirty="0" err="1" smtClean="0"/>
              <a:t>education</a:t>
            </a:r>
            <a:endParaRPr lang="es-CO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30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23104" y="1319151"/>
            <a:ext cx="9137650" cy="2852737"/>
          </a:xfrm>
        </p:spPr>
        <p:txBody>
          <a:bodyPr/>
          <a:lstStyle/>
          <a:p>
            <a:r>
              <a:rPr lang="es-CO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Need</a:t>
            </a:r>
            <a:r>
              <a:rPr lang="es-CO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to </a:t>
            </a:r>
            <a:r>
              <a:rPr lang="es-CO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adjust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68" y="155222"/>
            <a:ext cx="4460522" cy="27210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78" y="1319151"/>
            <a:ext cx="5479344" cy="35858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6335" y="4207714"/>
            <a:ext cx="3572932" cy="24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 </a:t>
            </a:r>
            <a:r>
              <a:rPr lang="es-CO" dirty="0" err="1" smtClean="0"/>
              <a:t>other</a:t>
            </a:r>
            <a:r>
              <a:rPr lang="es-CO" dirty="0" smtClean="0"/>
              <a:t> places</a:t>
            </a:r>
            <a:endParaRPr lang="es-CO" dirty="0"/>
          </a:p>
        </p:txBody>
      </p:sp>
      <p:pic>
        <p:nvPicPr>
          <p:cNvPr id="7" name="6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92" y="1626234"/>
            <a:ext cx="2764155" cy="89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Resultado de imagen para post-autistic economic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476" y="2878783"/>
            <a:ext cx="2265045" cy="335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8 Imagen" descr="Immagin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31" y="4898184"/>
            <a:ext cx="1233170" cy="58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9 Image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1626234"/>
            <a:ext cx="5603240" cy="75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10 Image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43" y="3324675"/>
            <a:ext cx="1871345" cy="77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11 Imagen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2" y="4100645"/>
            <a:ext cx="3108960" cy="731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6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</a:t>
            </a:r>
            <a:r>
              <a:rPr lang="es-CO" dirty="0" smtClean="0"/>
              <a:t>. </a:t>
            </a:r>
            <a:r>
              <a:rPr lang="es-CO" dirty="0" err="1" smtClean="0"/>
              <a:t>Assessment</a:t>
            </a:r>
            <a:endParaRPr lang="es-CO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138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valuaciónDocenteEconMzo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EvaluaciónDocenteEconMzo2017</Template>
  <TotalTime>169</TotalTime>
  <Words>921</Words>
  <Application>Microsoft Office PowerPoint</Application>
  <PresentationFormat>Personalizado</PresentationFormat>
  <Paragraphs>184</Paragraphs>
  <Slides>23</Slides>
  <Notes>14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EvaluaciónDocenteEconMzo2017</vt:lpstr>
      <vt:lpstr>The Art of Doing with a Highly Disciplined Mindset</vt:lpstr>
      <vt:lpstr>Plan</vt:lpstr>
      <vt:lpstr>1. Economics education at Universidad de los Andes</vt:lpstr>
      <vt:lpstr>Economics Department</vt:lpstr>
      <vt:lpstr>Presentación de PowerPoint</vt:lpstr>
      <vt:lpstr>2. Changes in economic education</vt:lpstr>
      <vt:lpstr>Need to adjust</vt:lpstr>
      <vt:lpstr>In other places</vt:lpstr>
      <vt:lpstr>3. Assessment</vt:lpstr>
      <vt:lpstr>Think like an economist</vt:lpstr>
      <vt:lpstr>Economics</vt:lpstr>
      <vt:lpstr>Profile What do they do?</vt:lpstr>
      <vt:lpstr>Profile How do they do it?</vt:lpstr>
      <vt:lpstr>Proficiencies</vt:lpstr>
      <vt:lpstr>Presentación de PowerPoint</vt:lpstr>
      <vt:lpstr>New Curriculum</vt:lpstr>
      <vt:lpstr>Presentación de PowerPoint</vt:lpstr>
      <vt:lpstr>Thinking problems</vt:lpstr>
      <vt:lpstr>Doing Economics 1</vt:lpstr>
      <vt:lpstr>Presentación de PowerPoint</vt:lpstr>
      <vt:lpstr>How are we doing?</vt:lpstr>
      <vt:lpstr>How are we doing?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de mejoramiento y evaluación docente. Portafolio de docencia.  Marzo 2017</dc:title>
  <dc:creator>Jimena Hurtado Prieto</dc:creator>
  <cp:lastModifiedBy>Jimena Hurtado Prieto</cp:lastModifiedBy>
  <cp:revision>28</cp:revision>
  <dcterms:created xsi:type="dcterms:W3CDTF">2018-06-22T20:08:05Z</dcterms:created>
  <dcterms:modified xsi:type="dcterms:W3CDTF">2018-06-22T22:57:57Z</dcterms:modified>
</cp:coreProperties>
</file>